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4.xlsx"/></Relationships>
</file>

<file path=ppt/charts/_rels/chart5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5.xlsx"/></Relationships>
</file>

<file path=ppt/charts/_rels/chart6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6.xlsx"/></Relationships>
</file>

<file path=ppt/charts/_rels/chart7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title>
      <c:tx>
        <c:rich>
          <a:bodyPr/>
          <a:lstStyle/>
          <a:p>
            <a:r>
              <a:rPr sz="14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全国 SKU 大类需求结构</a:t>
            </a:r>
          </a:p>
        </c:rich>
      </c:tx>
      <c:layout/>
      <c:overlay val="0"/>
    </c:title>
    <c:autoTitleDeleted val="0"/>
    <c:plotArea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占比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安全套</c:v>
                </c:pt>
                <c:pt idx="1">
                  <c:v>情趣内衣</c:v>
                </c:pt>
                <c:pt idx="2">
                  <c:v>女用器具</c:v>
                </c:pt>
                <c:pt idx="3">
                  <c:v>润滑/延时</c:v>
                </c:pt>
                <c:pt idx="4">
                  <c:v>男用器具</c:v>
                </c:pt>
                <c:pt idx="5">
                  <c:v>SM/小众</c:v>
                </c:pt>
                <c:pt idx="6">
                  <c:v>礼盒/其他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22</c:v>
                </c:pt>
                <c:pt idx="1">
                  <c:v>20</c:v>
                </c:pt>
                <c:pt idx="2">
                  <c:v>19</c:v>
                </c:pt>
                <c:pt idx="3">
                  <c:v>14</c:v>
                </c:pt>
                <c:pt idx="4">
                  <c:v>8</c:v>
                </c:pt>
                <c:pt idx="5">
                  <c:v>7</c:v>
                </c:pt>
                <c:pt idx="6">
                  <c:v>10</c:v>
                </c:pt>
              </c:numCache>
            </c:numRef>
          </c:val>
        </c:ser>
        <c:dLbls>
          <c:txPr>
            <a:bodyPr/>
            <a:lstStyle/>
            <a:p>
              <a:pPr>
                <a:defRPr sz="900" b="1"/>
              </a:pPr>
            </a:p>
          </c:txPr>
          <c:showLegendKey val="0"/>
          <c:showVal val="1"/>
          <c:showCatName val="0"/>
          <c:showSerName val="0"/>
          <c:showPercent val="1"/>
          <c:showBubbleSize val="0"/>
          <c:showLeaderLines val="1"/>
        </c:dLbls>
      </c:pieChart>
    </c:plotArea>
    <c:legend>
      <c:legendPos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rPr sz="14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消费力指数（朝阳=100 基准）</a:t>
            </a:r>
          </a:p>
        </c:rich>
      </c:tx>
      <c:layout/>
      <c:overlay val="0"/>
    </c:title>
    <c:autoTitleDeleted val="0"/>
    <c:plotArea>
      <c:bar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消费力指数</c:v>
                </c:pt>
              </c:strCache>
            </c:strRef>
          </c:tx>
          <c:spPr>
            <a:solidFill>
              <a:srgbClr val="2E60C8"/>
            </a:solidFill>
          </c:spPr>
          <c:cat>
            <c:strRef>
              <c:f>Sheet1!$A$2:$A$10</c:f>
              <c:strCache>
                <c:ptCount val="9"/>
                <c:pt idx="0">
                  <c:v>朝阳</c:v>
                </c:pt>
                <c:pt idx="1">
                  <c:v>南关</c:v>
                </c:pt>
                <c:pt idx="2">
                  <c:v>净月</c:v>
                </c:pt>
                <c:pt idx="3">
                  <c:v>高新</c:v>
                </c:pt>
                <c:pt idx="4">
                  <c:v>汽开</c:v>
                </c:pt>
                <c:pt idx="5">
                  <c:v>宽城</c:v>
                </c:pt>
                <c:pt idx="6">
                  <c:v>二道</c:v>
                </c:pt>
                <c:pt idx="7">
                  <c:v>绿园</c:v>
                </c:pt>
                <c:pt idx="8">
                  <c:v>九台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95</c:v>
                </c:pt>
                <c:pt idx="1">
                  <c:v>92</c:v>
                </c:pt>
                <c:pt idx="2">
                  <c:v>88</c:v>
                </c:pt>
                <c:pt idx="3">
                  <c:v>80</c:v>
                </c:pt>
                <c:pt idx="4">
                  <c:v>75</c:v>
                </c:pt>
                <c:pt idx="5">
                  <c:v>70</c:v>
                </c:pt>
                <c:pt idx="6">
                  <c:v>68</c:v>
                </c:pt>
                <c:pt idx="7">
                  <c:v>60</c:v>
                </c:pt>
                <c:pt idx="8">
                  <c:v>45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axId val="-2068027336"/>
        <c:axId val="-2113994440"/>
      </c:barChart>
      <c:catAx>
        <c:axId val="-2068027336"/>
        <c:scaling>
          <c:orientation val="minMax"/>
        </c:scaling>
        <c:delete val="0"/>
        <c:axPos val="l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b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rPr sz="14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全日订单密度（峰值=100）</a:t>
            </a:r>
          </a:p>
        </c:rich>
      </c:tx>
      <c:layout/>
      <c:overlay val="0"/>
    </c:title>
    <c:autoTitleDeleted val="0"/>
    <c:plotArea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订单密度</c:v>
                </c:pt>
              </c:strCache>
            </c:strRef>
          </c:tx>
          <c:spPr>
            <a:ln w="38100">
              <a:solidFill>
                <a:srgbClr val="2E60C8"/>
              </a:solidFill>
            </a:ln>
          </c:spPr>
          <c:marker>
            <c:symbol val="none"/>
          </c:marker>
          <c:cat>
            <c:strRef>
              <c:f>Sheet1!$A$2:$A$12</c:f>
              <c:strCache>
                <c:ptCount val="11"/>
                <c:pt idx="0">
                  <c:v>00</c:v>
                </c:pt>
                <c:pt idx="1">
                  <c:v>03</c:v>
                </c:pt>
                <c:pt idx="2">
                  <c:v>06</c:v>
                </c:pt>
                <c:pt idx="3">
                  <c:v>09</c:v>
                </c:pt>
                <c:pt idx="4">
                  <c:v>12</c:v>
                </c:pt>
                <c:pt idx="5">
                  <c:v>15</c:v>
                </c:pt>
                <c:pt idx="6">
                  <c:v>18</c:v>
                </c:pt>
                <c:pt idx="7">
                  <c:v>21</c:v>
                </c:pt>
                <c:pt idx="8">
                  <c:v>23</c:v>
                </c:pt>
                <c:pt idx="9">
                  <c:v>01</c:v>
                </c:pt>
                <c:pt idx="10">
                  <c:v>04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35</c:v>
                </c:pt>
                <c:pt idx="1">
                  <c:v>8</c:v>
                </c:pt>
                <c:pt idx="2">
                  <c:v>12</c:v>
                </c:pt>
                <c:pt idx="3">
                  <c:v>22</c:v>
                </c:pt>
                <c:pt idx="4">
                  <c:v>38</c:v>
                </c:pt>
                <c:pt idx="5">
                  <c:v>55</c:v>
                </c:pt>
                <c:pt idx="6">
                  <c:v>72</c:v>
                </c:pt>
                <c:pt idx="7">
                  <c:v>100</c:v>
                </c:pt>
                <c:pt idx="8">
                  <c:v>95</c:v>
                </c:pt>
                <c:pt idx="9">
                  <c:v>65</c:v>
                </c:pt>
                <c:pt idx="10">
                  <c:v>18</c:v>
                </c:pt>
              </c:numCache>
            </c:numRef>
          </c:val>
          <c:smooth val="0"/>
        </c:ser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majorTickMark val="out"/>
        <c:minorTickMark val="none"/>
        <c:tickLblPos val="nextTo"/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/>
        <c:delete val="0"/>
        <c:axPos val="l"/>
        <c:majorGridlines/>
        <c:majorTickMark val="out"/>
        <c:minorTickMark val="none"/>
        <c:tickLblPos val="nextTo"/>
        <c:crossAx val="2118791784"/>
        <c:crosses val="autoZero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0"/>
  <c:chart>
    <c:title>
      <c:tx>
        <c:rich>
          <a:bodyPr/>
          <a:lstStyle/>
          <a:p>
            <a:r>
              <a:rPr sz="14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客群消费贡献结构</a:t>
            </a:r>
          </a:p>
        </c:rich>
      </c:tx>
      <c:layout/>
      <c:overlay val="0"/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占消费贡献</c:v>
                </c:pt>
              </c:strCache>
            </c:strRef>
          </c:tx>
          <c:cat>
            <c:strRef>
              <c:f>Sheet1!$A$2:$A$7</c:f>
              <c:strCache>
                <c:ptCount val="6"/>
                <c:pt idx="0">
                  <c:v>白领 25-35</c:v>
                </c:pt>
                <c:pt idx="1">
                  <c:v>高校学生 18-24</c:v>
                </c:pt>
                <c:pt idx="2">
                  <c:v>中产已婚 35-45</c:v>
                </c:pt>
                <c:pt idx="3">
                  <c:v>商务 30-50</c:v>
                </c:pt>
                <c:pt idx="4">
                  <c:v>蓝领 25-45</c:v>
                </c:pt>
                <c:pt idx="5">
                  <c:v>其他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35</c:v>
                </c:pt>
                <c:pt idx="1">
                  <c:v>22</c:v>
                </c:pt>
                <c:pt idx="2">
                  <c:v>18</c:v>
                </c:pt>
                <c:pt idx="3">
                  <c:v>12</c:v>
                </c:pt>
                <c:pt idx="4">
                  <c:v>8</c:v>
                </c:pt>
                <c:pt idx="5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legend>
      <c:legendPos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rPr sz="14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SKU 角色 · 数量 / 订单 / 毛利</a:t>
            </a:r>
          </a:p>
        </c:rich>
      </c:tx>
      <c:layout/>
      <c:overlay val="0"/>
    </c:title>
    <c:autoTitleDeleted val="0"/>
    <c:plotArea>
      <c:barChart>
        <c:barDir val="col"/>
        <c:grouping val="percentStacked"/>
        <c:ser>
          <c:idx val="0"/>
          <c:order val="0"/>
          <c:tx>
            <c:strRef>
              <c:f>Sheet1!$B$1</c:f>
              <c:strCache>
                <c:ptCount val="1"/>
                <c:pt idx="0">
                  <c:v>流量款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SKU 数</c:v>
                </c:pt>
                <c:pt idx="1">
                  <c:v>占订单</c:v>
                </c:pt>
                <c:pt idx="2">
                  <c:v>占毛利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</c:v>
                </c:pt>
                <c:pt idx="1">
                  <c:v>25</c:v>
                </c:pt>
                <c:pt idx="2">
                  <c:v>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常销款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SKU 数</c:v>
                </c:pt>
                <c:pt idx="1">
                  <c:v>占订单</c:v>
                </c:pt>
                <c:pt idx="2">
                  <c:v>占毛利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32</c:v>
                </c:pt>
                <c:pt idx="1">
                  <c:v>50</c:v>
                </c:pt>
                <c:pt idx="2">
                  <c:v>35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利润款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SKU 数</c:v>
                </c:pt>
                <c:pt idx="1">
                  <c:v>占订单</c:v>
                </c:pt>
                <c:pt idx="2">
                  <c:v>占毛利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24</c:v>
                </c:pt>
                <c:pt idx="1">
                  <c:v>18</c:v>
                </c:pt>
                <c:pt idx="2">
                  <c:v>45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形象款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SKU 数</c:v>
                </c:pt>
                <c:pt idx="1">
                  <c:v>占订单</c:v>
                </c:pt>
                <c:pt idx="2">
                  <c:v>占毛利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8</c:v>
                </c:pt>
                <c:pt idx="1">
                  <c:v>5</c:v>
                </c:pt>
                <c:pt idx="2">
                  <c:v>10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趋势款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SKU 数</c:v>
                </c:pt>
                <c:pt idx="1">
                  <c:v>占订单</c:v>
                </c:pt>
                <c:pt idx="2">
                  <c:v>占毛利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8</c:v>
                </c:pt>
                <c:pt idx="1">
                  <c:v>2</c:v>
                </c:pt>
                <c:pt idx="2">
                  <c:v>5</c:v>
                </c:pt>
              </c:numCache>
            </c:numRef>
          </c:val>
        </c:ser>
        <c:overlap val="10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legend>
      <c:legendPos val="b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rPr sz="12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候选选址数（按区）</a:t>
            </a:r>
          </a:p>
        </c:rich>
      </c:tx>
      <c:layout/>
      <c:overlay val="0"/>
    </c:title>
    <c:autoTitleDeleted val="0"/>
    <c:plotArea>
      <c:bar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候选数</c:v>
                </c:pt>
              </c:strCache>
            </c:strRef>
          </c:tx>
          <c:spPr>
            <a:solidFill>
              <a:srgbClr val="2E60C8"/>
            </a:solidFill>
          </c:spPr>
          <c:cat>
            <c:strRef>
              <c:f>Sheet1!$A$2:$A$7</c:f>
              <c:strCache>
                <c:ptCount val="6"/>
                <c:pt idx="0">
                  <c:v>桂林路</c:v>
                </c:pt>
                <c:pt idx="1">
                  <c:v>净月大学城</c:v>
                </c:pt>
                <c:pt idx="2">
                  <c:v>重庆路</c:v>
                </c:pt>
                <c:pt idx="3">
                  <c:v>会展/高新</c:v>
                </c:pt>
                <c:pt idx="4">
                  <c:v>北湖</c:v>
                </c:pt>
                <c:pt idx="5">
                  <c:v>长春站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8</c:v>
                </c:pt>
                <c:pt idx="1">
                  <c:v>7</c:v>
                </c:pt>
                <c:pt idx="2">
                  <c:v>6</c:v>
                </c:pt>
                <c:pt idx="3">
                  <c:v>4</c:v>
                </c:pt>
                <c:pt idx="4">
                  <c:v>3</c:v>
                </c:pt>
                <c:pt idx="5">
                  <c:v>2</c:v>
                </c:pt>
              </c:numCache>
            </c:numRef>
          </c:val>
        </c:ser>
        <c:dLbls>
          <c:txPr>
            <a:bodyPr/>
            <a:lstStyle/>
            <a:p>
              <a:pPr>
                <a:defRPr sz="1100" b="1"/>
              </a:pPr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axId val="-2068027336"/>
        <c:axId val="-2113994440"/>
      </c:barChart>
      <c:catAx>
        <c:axId val="-2068027336"/>
        <c:scaling>
          <c:orientation val="minMax"/>
        </c:scaling>
        <c:delete val="0"/>
        <c:axPos val="l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b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rPr sz="14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GMV vs 累计现金流（千元）</a:t>
            </a:r>
          </a:p>
        </c:rich>
      </c:tx>
      <c:layout/>
      <c:overlay val="0"/>
    </c:title>
    <c:autoTitleDeleted val="0"/>
    <c:plotArea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月 GMV（千元）</c:v>
                </c:pt>
              </c:strCache>
            </c:strRef>
          </c:tx>
          <c:spPr>
            <a:ln w="38100">
              <a:solidFill>
                <a:srgbClr val="2E60C8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M1</c:v>
                </c:pt>
                <c:pt idx="1">
                  <c:v>M2</c:v>
                </c:pt>
                <c:pt idx="2">
                  <c:v>M3</c:v>
                </c:pt>
                <c:pt idx="3">
                  <c:v>M4</c:v>
                </c:pt>
                <c:pt idx="4">
                  <c:v>M5</c:v>
                </c:pt>
                <c:pt idx="5">
                  <c:v>M6</c:v>
                </c:pt>
                <c:pt idx="6">
                  <c:v>M7</c:v>
                </c:pt>
                <c:pt idx="7">
                  <c:v>M8</c:v>
                </c:pt>
                <c:pt idx="8">
                  <c:v>M9</c:v>
                </c:pt>
                <c:pt idx="9">
                  <c:v>M10</c:v>
                </c:pt>
                <c:pt idx="10">
                  <c:v>M11</c:v>
                </c:pt>
                <c:pt idx="11">
                  <c:v>M12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21</c:v>
                </c:pt>
                <c:pt idx="1">
                  <c:v>42</c:v>
                </c:pt>
                <c:pt idx="2">
                  <c:v>63</c:v>
                </c:pt>
                <c:pt idx="3">
                  <c:v>84</c:v>
                </c:pt>
                <c:pt idx="4">
                  <c:v>105</c:v>
                </c:pt>
                <c:pt idx="5">
                  <c:v>116</c:v>
                </c:pt>
                <c:pt idx="6">
                  <c:v>121</c:v>
                </c:pt>
                <c:pt idx="7">
                  <c:v>126</c:v>
                </c:pt>
                <c:pt idx="8">
                  <c:v>131</c:v>
                </c:pt>
                <c:pt idx="9">
                  <c:v>147</c:v>
                </c:pt>
                <c:pt idx="10">
                  <c:v>163</c:v>
                </c:pt>
                <c:pt idx="11">
                  <c:v>147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累计现金流（千元）</c:v>
                </c:pt>
              </c:strCache>
            </c:strRef>
          </c:tx>
          <c:spPr>
            <a:ln w="38100">
              <a:solidFill>
                <a:srgbClr val="F5C042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M1</c:v>
                </c:pt>
                <c:pt idx="1">
                  <c:v>M2</c:v>
                </c:pt>
                <c:pt idx="2">
                  <c:v>M3</c:v>
                </c:pt>
                <c:pt idx="3">
                  <c:v>M4</c:v>
                </c:pt>
                <c:pt idx="4">
                  <c:v>M5</c:v>
                </c:pt>
                <c:pt idx="5">
                  <c:v>M6</c:v>
                </c:pt>
                <c:pt idx="6">
                  <c:v>M7</c:v>
                </c:pt>
                <c:pt idx="7">
                  <c:v>M8</c:v>
                </c:pt>
                <c:pt idx="8">
                  <c:v>M9</c:v>
                </c:pt>
                <c:pt idx="9">
                  <c:v>M10</c:v>
                </c:pt>
                <c:pt idx="10">
                  <c:v>M11</c:v>
                </c:pt>
                <c:pt idx="11">
                  <c:v>M12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-95</c:v>
                </c:pt>
                <c:pt idx="1">
                  <c:v>-90</c:v>
                </c:pt>
                <c:pt idx="2">
                  <c:v>-80</c:v>
                </c:pt>
                <c:pt idx="3">
                  <c:v>-65</c:v>
                </c:pt>
                <c:pt idx="4">
                  <c:v>-45</c:v>
                </c:pt>
                <c:pt idx="5">
                  <c:v>-20</c:v>
                </c:pt>
                <c:pt idx="6">
                  <c:v>14</c:v>
                </c:pt>
                <c:pt idx="7">
                  <c:v>53</c:v>
                </c:pt>
                <c:pt idx="8">
                  <c:v>96</c:v>
                </c:pt>
                <c:pt idx="9">
                  <c:v>149</c:v>
                </c:pt>
                <c:pt idx="10">
                  <c:v>211</c:v>
                </c:pt>
                <c:pt idx="11">
                  <c:v>267</c:v>
                </c:pt>
              </c:numCache>
            </c:numRef>
          </c:val>
          <c:smooth val="0"/>
        </c:ser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majorTickMark val="out"/>
        <c:minorTickMark val="none"/>
        <c:tickLblPos val="nextTo"/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/>
        <c:delete val="0"/>
        <c:axPos val="l"/>
        <c:majorGridlines/>
        <c:majorTickMark val="out"/>
        <c:minorTickMark val="none"/>
        <c:tickLblPos val="nextTo"/>
        <c:crossAx val="2118791784"/>
        <c:crosses val="autoZero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5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6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3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4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828800"/>
            <a:ext cx="12191695" cy="36576"/>
          </a:xfrm>
          <a:prstGeom prst="rect">
            <a:avLst/>
          </a:prstGeom>
          <a:solidFill>
            <a:srgbClr val="F5C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640080"/>
            <a:ext cx="10728655" cy="5486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2000" b="0">
                <a:solidFill>
                  <a:srgbClr val="CADCFC"/>
                </a:solidFill>
                <a:latin typeface="PingFang SC"/>
                <a:ea typeface="PingFang SC"/>
                <a:cs typeface="PingFang SC"/>
              </a:rPr>
              <a:t>长春市成人用品项目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194560"/>
            <a:ext cx="10728655" cy="12801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54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市场调研 · 深度版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657600"/>
            <a:ext cx="10728655" cy="5486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2000" b="0">
                <a:solidFill>
                  <a:srgbClr val="CADCFC"/>
                </a:solidFill>
                <a:latin typeface="PingFang SC"/>
                <a:ea typeface="PingFang SC"/>
                <a:cs typeface="PingFang SC"/>
              </a:rPr>
              <a:t>消费热力图 · 多维分析 · 五种模式 · 路径 1 深度运营手册</a:t>
            </a:r>
          </a:p>
        </p:txBody>
      </p:sp>
      <p:sp>
        <p:nvSpPr>
          <p:cNvPr id="7" name="Rectangle 6"/>
          <p:cNvSpPr/>
          <p:nvPr/>
        </p:nvSpPr>
        <p:spPr>
          <a:xfrm>
            <a:off x="731520" y="4480560"/>
            <a:ext cx="1828800" cy="36576"/>
          </a:xfrm>
          <a:prstGeom prst="rect">
            <a:avLst/>
          </a:prstGeom>
          <a:solidFill>
            <a:srgbClr val="F5C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4617720"/>
            <a:ext cx="10728655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400" b="0">
                <a:solidFill>
                  <a:srgbClr val="CADCFC"/>
                </a:solidFill>
                <a:latin typeface="PingFang SC"/>
                <a:ea typeface="PingFang SC"/>
                <a:cs typeface="PingFang SC"/>
              </a:rPr>
              <a:t>数据时点 · 2024-2025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6309360"/>
            <a:ext cx="10728655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100" b="0">
                <a:solidFill>
                  <a:srgbClr val="CBD5E1"/>
                </a:solidFill>
                <a:latin typeface="PingFang SC"/>
                <a:ea typeface="PingFang SC"/>
                <a:cs typeface="PingFang SC"/>
              </a:rPr>
              <a:t>Prepared by Claude · 含 30 处选址候选 · 财务模型 · 合规模板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1277295" cy="5486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24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SKU 五分法 · 80 SKU 启动盘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02920"/>
            <a:ext cx="11277295" cy="3200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200" b="0">
                <a:solidFill>
                  <a:srgbClr val="CADCFC"/>
                </a:solidFill>
                <a:latin typeface="PingFang SC"/>
                <a:ea typeface="PingFang SC"/>
                <a:cs typeface="PingFang SC"/>
              </a:rPr>
              <a:t>流量 8 + 常销 32 + 利润 24 + 形象 8 + 趋势 8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457200" y="1188720"/>
          <a:ext cx="6400800" cy="50292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ounded Rectangle 6"/>
          <p:cNvSpPr/>
          <p:nvPr/>
        </p:nvSpPr>
        <p:spPr>
          <a:xfrm>
            <a:off x="7132320" y="1188720"/>
            <a:ext cx="4572000" cy="5029200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0" y="1280160"/>
            <a:ext cx="429768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5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类目结构（80 SKU）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0" y="1691640"/>
            <a:ext cx="146304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2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安全套</a:t>
            </a:r>
          </a:p>
        </p:txBody>
      </p:sp>
      <p:sp>
        <p:nvSpPr>
          <p:cNvPr id="10" name="Rectangle 9"/>
          <p:cNvSpPr/>
          <p:nvPr/>
        </p:nvSpPr>
        <p:spPr>
          <a:xfrm>
            <a:off x="8732520" y="1737360"/>
            <a:ext cx="365760" cy="274320"/>
          </a:xfrm>
          <a:prstGeom prst="rect">
            <a:avLst/>
          </a:prstGeom>
          <a:solidFill>
            <a:srgbClr val="F5C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32520" y="1737360"/>
            <a:ext cx="365760" cy="27432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10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89720" y="1691640"/>
            <a:ext cx="246888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0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杜蕾斯 + 冈本 + 杰士邦 + 自营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0" y="2194560"/>
            <a:ext cx="146304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2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润滑/延时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732520" y="2240280"/>
            <a:ext cx="365760" cy="274320"/>
          </a:xfrm>
          <a:prstGeom prst="rect">
            <a:avLst/>
          </a:prstGeom>
          <a:solidFill>
            <a:srgbClr val="F5C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732520" y="2240280"/>
            <a:ext cx="365760" cy="27432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12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189720" y="2194560"/>
            <a:ext cx="246888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0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水/硅/食用 + 喷剂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2697480"/>
            <a:ext cx="146304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2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情趣内衣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732520" y="2743200"/>
            <a:ext cx="365760" cy="274320"/>
          </a:xfrm>
          <a:prstGeom prst="rect">
            <a:avLst/>
          </a:prstGeom>
          <a:solidFill>
            <a:srgbClr val="F5C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732520" y="2743200"/>
            <a:ext cx="365760" cy="27432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16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189720" y="2697480"/>
            <a:ext cx="246888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0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制服 + 蕾丝 + 大码 + 网袜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3200400"/>
            <a:ext cx="146304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2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女用器具</a:t>
            </a:r>
          </a:p>
        </p:txBody>
      </p:sp>
      <p:sp>
        <p:nvSpPr>
          <p:cNvPr id="22" name="Rectangle 21"/>
          <p:cNvSpPr/>
          <p:nvPr/>
        </p:nvSpPr>
        <p:spPr>
          <a:xfrm>
            <a:off x="8732520" y="3246120"/>
            <a:ext cx="365760" cy="274320"/>
          </a:xfrm>
          <a:prstGeom prst="rect">
            <a:avLst/>
          </a:prstGeom>
          <a:solidFill>
            <a:srgbClr val="F5C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732520" y="3246120"/>
            <a:ext cx="365760" cy="27432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14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189720" y="3200400"/>
            <a:ext cx="246888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0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吮吸 + 震动 + 跳蛋 + 套装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5200" y="3703320"/>
            <a:ext cx="146304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2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男用器具</a:t>
            </a:r>
          </a:p>
        </p:txBody>
      </p:sp>
      <p:sp>
        <p:nvSpPr>
          <p:cNvPr id="26" name="Rectangle 25"/>
          <p:cNvSpPr/>
          <p:nvPr/>
        </p:nvSpPr>
        <p:spPr>
          <a:xfrm>
            <a:off x="8732520" y="3749040"/>
            <a:ext cx="365760" cy="274320"/>
          </a:xfrm>
          <a:prstGeom prst="rect">
            <a:avLst/>
          </a:prstGeom>
          <a:solidFill>
            <a:srgbClr val="F5C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8732520" y="3749040"/>
            <a:ext cx="365760" cy="27432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8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189720" y="3703320"/>
            <a:ext cx="246888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0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飞机杯 + 锻炼器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315200" y="4206240"/>
            <a:ext cx="146304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2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SM 配件</a:t>
            </a:r>
          </a:p>
        </p:txBody>
      </p:sp>
      <p:sp>
        <p:nvSpPr>
          <p:cNvPr id="30" name="Rectangle 29"/>
          <p:cNvSpPr/>
          <p:nvPr/>
        </p:nvSpPr>
        <p:spPr>
          <a:xfrm>
            <a:off x="8732520" y="4251960"/>
            <a:ext cx="365760" cy="274320"/>
          </a:xfrm>
          <a:prstGeom prst="rect">
            <a:avLst/>
          </a:prstGeom>
          <a:solidFill>
            <a:srgbClr val="F5C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732520" y="4251960"/>
            <a:ext cx="365760" cy="27432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6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189720" y="4206240"/>
            <a:ext cx="246888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0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手铐 + 眼罩 + 口塞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315200" y="4709160"/>
            <a:ext cx="146304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2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礼盒组合</a:t>
            </a:r>
          </a:p>
        </p:txBody>
      </p:sp>
      <p:sp>
        <p:nvSpPr>
          <p:cNvPr id="34" name="Rectangle 33"/>
          <p:cNvSpPr/>
          <p:nvPr/>
        </p:nvSpPr>
        <p:spPr>
          <a:xfrm>
            <a:off x="8732520" y="4754880"/>
            <a:ext cx="365760" cy="274320"/>
          </a:xfrm>
          <a:prstGeom prst="rect">
            <a:avLst/>
          </a:prstGeom>
          <a:solidFill>
            <a:srgbClr val="F5C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8732520" y="4754880"/>
            <a:ext cx="365760" cy="27432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8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9189720" y="4709160"/>
            <a:ext cx="246888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0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520 + 七夕 + 入门 + 进阶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315200" y="5212080"/>
            <a:ext cx="146304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2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辅助品</a:t>
            </a:r>
          </a:p>
        </p:txBody>
      </p:sp>
      <p:sp>
        <p:nvSpPr>
          <p:cNvPr id="38" name="Rectangle 37"/>
          <p:cNvSpPr/>
          <p:nvPr/>
        </p:nvSpPr>
        <p:spPr>
          <a:xfrm>
            <a:off x="8732520" y="5257800"/>
            <a:ext cx="365760" cy="274320"/>
          </a:xfrm>
          <a:prstGeom prst="rect">
            <a:avLst/>
          </a:prstGeom>
          <a:solidFill>
            <a:srgbClr val="F5C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8732520" y="5257800"/>
            <a:ext cx="365760" cy="27432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6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189720" y="5212080"/>
            <a:ext cx="246888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0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玫瑰 + 蜡烛 + 湿巾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57200" y="6492240"/>
            <a:ext cx="11277295" cy="27432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r"/>
            <a:r>
              <a:rPr sz="8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长春成人用品项目 · 市场调研深度版    10/15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1277295" cy="5486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24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30 处选址候选 · 6 大区分布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02920"/>
            <a:ext cx="11277295" cy="3200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200" b="0">
                <a:solidFill>
                  <a:srgbClr val="CADCFC"/>
                </a:solidFill>
                <a:latin typeface="PingFang SC"/>
                <a:ea typeface="PingFang SC"/>
                <a:cs typeface="PingFang SC"/>
              </a:rPr>
              <a:t>桂林路 8 + 净月 7 + 重庆路 6 + 会展 4 + 北湖 3 + 站前 2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457200" y="1188720"/>
          <a:ext cx="5943600" cy="292608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4023360"/>
            <a:ext cx="5943600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4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月租期望区间（元/月）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4526280"/>
            <a:ext cx="2286000" cy="3200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桂林路</a:t>
            </a:r>
          </a:p>
        </p:txBody>
      </p:sp>
      <p:sp>
        <p:nvSpPr>
          <p:cNvPr id="9" name="Rectangle 8"/>
          <p:cNvSpPr/>
          <p:nvPr/>
        </p:nvSpPr>
        <p:spPr>
          <a:xfrm>
            <a:off x="2560320" y="4599432"/>
            <a:ext cx="2286000" cy="164592"/>
          </a:xfrm>
          <a:prstGeom prst="rect">
            <a:avLst/>
          </a:prstGeom>
          <a:solidFill>
            <a:srgbClr val="2E6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029200" y="4526280"/>
            <a:ext cx="1371600" cy="3200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1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2,000-6,500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4892040"/>
            <a:ext cx="2286000" cy="3200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净月大学城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560320" y="4965192"/>
            <a:ext cx="2286000" cy="164592"/>
          </a:xfrm>
          <a:prstGeom prst="rect">
            <a:avLst/>
          </a:prstGeom>
          <a:solidFill>
            <a:srgbClr val="2E6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029200" y="4892040"/>
            <a:ext cx="1371600" cy="3200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1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1,800-4,800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5257800"/>
            <a:ext cx="2286000" cy="3200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重庆路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560320" y="5330952"/>
            <a:ext cx="2286000" cy="164592"/>
          </a:xfrm>
          <a:prstGeom prst="rect">
            <a:avLst/>
          </a:prstGeom>
          <a:solidFill>
            <a:srgbClr val="2E6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029200" y="5257800"/>
            <a:ext cx="1371600" cy="3200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1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2,500-5,500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5623560"/>
            <a:ext cx="2286000" cy="3200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会展/高新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560320" y="5696712"/>
            <a:ext cx="2286000" cy="164592"/>
          </a:xfrm>
          <a:prstGeom prst="rect">
            <a:avLst/>
          </a:prstGeom>
          <a:solidFill>
            <a:srgbClr val="2E6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029200" y="5623560"/>
            <a:ext cx="1371600" cy="3200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1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2,500-4,500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5989320"/>
            <a:ext cx="2286000" cy="3200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北湖（洼地）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560320" y="6062472"/>
            <a:ext cx="2286000" cy="164592"/>
          </a:xfrm>
          <a:prstGeom prst="rect">
            <a:avLst/>
          </a:prstGeom>
          <a:solidFill>
            <a:srgbClr val="16A3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029200" y="5989320"/>
            <a:ext cx="1371600" cy="3200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1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1,500-3,000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6355080"/>
            <a:ext cx="2286000" cy="3200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长春站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560320" y="6428232"/>
            <a:ext cx="2286000" cy="164592"/>
          </a:xfrm>
          <a:prstGeom prst="rect">
            <a:avLst/>
          </a:prstGeom>
          <a:solidFill>
            <a:srgbClr val="33415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5029200" y="6355080"/>
            <a:ext cx="1371600" cy="3200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1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2,000-3,500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766560" y="1188720"/>
            <a:ext cx="4937760" cy="5029200"/>
          </a:xfrm>
          <a:prstGeom prst="roundRect">
            <a:avLst>
              <a:gd name="adj" fmla="val 12000"/>
            </a:avLst>
          </a:prstGeom>
          <a:solidFill>
            <a:srgbClr val="1E2761"/>
          </a:solidFill>
          <a:ln w="1270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949440" y="1325880"/>
            <a:ext cx="4572000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500" b="1">
                <a:solidFill>
                  <a:srgbClr val="F5C042"/>
                </a:solidFill>
                <a:latin typeface="PingFang SC"/>
                <a:ea typeface="PingFang SC"/>
                <a:cs typeface="PingFang SC"/>
              </a:rPr>
              <a:t>优先级 Top 5 网格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49440" y="1874519"/>
            <a:ext cx="4572000" cy="5486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300" b="0">
                <a:solidFill>
                  <a:srgbClr val="CADCFC"/>
                </a:solidFill>
                <a:latin typeface="PingFang SC"/>
                <a:ea typeface="PingFang SC"/>
                <a:cs typeface="PingFang SC"/>
              </a:rPr>
              <a:t>1. 桂林路 × 同志街（高校 + 夜经济 + 酒店）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949440" y="2514599"/>
            <a:ext cx="4572000" cy="5486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300" b="0">
                <a:solidFill>
                  <a:srgbClr val="CADCFC"/>
                </a:solidFill>
                <a:latin typeface="PingFang SC"/>
                <a:ea typeface="PingFang SC"/>
                <a:cs typeface="PingFang SC"/>
              </a:rPr>
              <a:t>2. 净月福祉大路 × 博硕路（20 万师生）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949440" y="3154679"/>
            <a:ext cx="4572000" cy="5486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300" b="0">
                <a:solidFill>
                  <a:srgbClr val="CADCFC"/>
                </a:solidFill>
                <a:latin typeface="PingFang SC"/>
                <a:ea typeface="PingFang SC"/>
                <a:cs typeface="PingFang SC"/>
              </a:rPr>
              <a:t>3. 重庆路 × 长江路（商务酒店密集）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949440" y="3794759"/>
            <a:ext cx="4572000" cy="5486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300" b="0">
                <a:solidFill>
                  <a:srgbClr val="CADCFC"/>
                </a:solidFill>
                <a:latin typeface="PingFang SC"/>
                <a:ea typeface="PingFang SC"/>
                <a:cs typeface="PingFang SC"/>
              </a:rPr>
              <a:t>4. 春城大街 × 长江路（政商酒店）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949440" y="4434839"/>
            <a:ext cx="4572000" cy="5486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300" b="0">
                <a:solidFill>
                  <a:srgbClr val="CADCFC"/>
                </a:solidFill>
                <a:latin typeface="PingFang SC"/>
                <a:ea typeface="PingFang SC"/>
                <a:cs typeface="PingFang SC"/>
              </a:rPr>
              <a:t>5. 万象城 × 卫星广场（中产新住区）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949440" y="5120640"/>
            <a:ext cx="4572000" cy="18288"/>
          </a:xfrm>
          <a:prstGeom prst="rect">
            <a:avLst/>
          </a:prstGeom>
          <a:solidFill>
            <a:srgbClr val="F5C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6949440" y="5257800"/>
            <a:ext cx="457200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100" b="1">
                <a:solidFill>
                  <a:srgbClr val="F5C042"/>
                </a:solidFill>
                <a:latin typeface="PingFang SC"/>
                <a:ea typeface="PingFang SC"/>
                <a:cs typeface="PingFang SC"/>
              </a:rPr>
              <a:t>决策准则（任 2 满足）：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949440" y="5623560"/>
            <a:ext cx="457200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000" b="0">
                <a:solidFill>
                  <a:srgbClr val="CADCFC"/>
                </a:solidFill>
                <a:latin typeface="PingFang SC"/>
                <a:ea typeface="PingFang SC"/>
                <a:cs typeface="PingFang SC"/>
              </a:rPr>
              <a:t>酒店 ≥ 2000 床位 / 高校 ≥ 5000 / 住宅 ≥ 1.5 万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57200" y="6492240"/>
            <a:ext cx="11277295" cy="27432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r"/>
            <a:r>
              <a:rPr sz="8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长春成人用品项目 · 市场调研深度版    11/15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1277295" cy="5486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24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财务模型 · 单仓 12 月滚动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02920"/>
            <a:ext cx="11277295" cy="3200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200" b="0">
                <a:solidFill>
                  <a:srgbClr val="CADCFC"/>
                </a:solidFill>
                <a:latin typeface="PingFang SC"/>
                <a:ea typeface="PingFang SC"/>
                <a:cs typeface="PingFang SC"/>
              </a:rPr>
              <a:t>M6 扭亏 · 年净利 47 万 · 净利率 28% · 日盈亏平衡 14.6 单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457200" y="1188720"/>
          <a:ext cx="7315200" cy="50292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ounded Rectangle 6"/>
          <p:cNvSpPr/>
          <p:nvPr/>
        </p:nvSpPr>
        <p:spPr>
          <a:xfrm>
            <a:off x="8046720" y="1188720"/>
            <a:ext cx="3657600" cy="5029200"/>
          </a:xfrm>
          <a:prstGeom prst="roundRect">
            <a:avLst>
              <a:gd name="adj" fmla="val 12000"/>
            </a:avLst>
          </a:prstGeom>
          <a:solidFill>
            <a:srgbClr val="1E2761"/>
          </a:solidFill>
          <a:ln w="1270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600" y="1325880"/>
            <a:ext cx="3291840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500" b="1">
                <a:solidFill>
                  <a:srgbClr val="F5C042"/>
                </a:solidFill>
                <a:latin typeface="PingFang SC"/>
                <a:ea typeface="PingFang SC"/>
                <a:cs typeface="PingFang SC"/>
              </a:rPr>
              <a:t>关键财务指标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0" y="1828800"/>
            <a:ext cx="1828800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100" b="0">
                <a:solidFill>
                  <a:srgbClr val="CADCFC"/>
                </a:solidFill>
                <a:latin typeface="PingFang SC"/>
                <a:ea typeface="PingFang SC"/>
                <a:cs typeface="PingFang SC"/>
              </a:rPr>
              <a:t>启动投资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058400" y="1828800"/>
            <a:ext cx="1463040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r"/>
            <a:r>
              <a:rPr sz="1400" b="1">
                <a:solidFill>
                  <a:srgbClr val="F5C042"/>
                </a:solidFill>
                <a:latin typeface="PingFang SC"/>
                <a:ea typeface="PingFang SC"/>
                <a:cs typeface="PingFang SC"/>
              </a:rPr>
              <a:t>9 万元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0" y="2377440"/>
            <a:ext cx="1828800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100" b="0">
                <a:solidFill>
                  <a:srgbClr val="CADCFC"/>
                </a:solidFill>
                <a:latin typeface="PingFang SC"/>
                <a:ea typeface="PingFang SC"/>
                <a:cs typeface="PingFang SC"/>
              </a:rPr>
              <a:t>M6 累计现金流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058400" y="2377440"/>
            <a:ext cx="1463040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r"/>
            <a:r>
              <a:rPr sz="1400" b="1">
                <a:solidFill>
                  <a:srgbClr val="F5C042"/>
                </a:solidFill>
                <a:latin typeface="PingFang SC"/>
                <a:ea typeface="PingFang SC"/>
                <a:cs typeface="PingFang SC"/>
              </a:rPr>
              <a:t>+1.4 万元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0" y="2926080"/>
            <a:ext cx="1828800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100" b="0">
                <a:solidFill>
                  <a:srgbClr val="CADCFC"/>
                </a:solidFill>
                <a:latin typeface="PingFang SC"/>
                <a:ea typeface="PingFang SC"/>
                <a:cs typeface="PingFang SC"/>
              </a:rPr>
              <a:t>年 1 GMV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058400" y="2926080"/>
            <a:ext cx="1463040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r"/>
            <a:r>
              <a:rPr sz="1400" b="1">
                <a:solidFill>
                  <a:srgbClr val="F5C042"/>
                </a:solidFill>
                <a:latin typeface="PingFang SC"/>
                <a:ea typeface="PingFang SC"/>
                <a:cs typeface="PingFang SC"/>
              </a:rPr>
              <a:t>126.5 万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29600" y="3474720"/>
            <a:ext cx="1828800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100" b="0">
                <a:solidFill>
                  <a:srgbClr val="CADCFC"/>
                </a:solidFill>
                <a:latin typeface="PingFang SC"/>
                <a:ea typeface="PingFang SC"/>
                <a:cs typeface="PingFang SC"/>
              </a:rPr>
              <a:t>年 1 净利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058400" y="3474720"/>
            <a:ext cx="1463040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r"/>
            <a:r>
              <a:rPr sz="1400" b="1">
                <a:solidFill>
                  <a:srgbClr val="F5C042"/>
                </a:solidFill>
                <a:latin typeface="PingFang SC"/>
                <a:ea typeface="PingFang SC"/>
                <a:cs typeface="PingFang SC"/>
              </a:rPr>
              <a:t>47.2 万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29600" y="4023360"/>
            <a:ext cx="1828800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100" b="0">
                <a:solidFill>
                  <a:srgbClr val="CADCFC"/>
                </a:solidFill>
                <a:latin typeface="PingFang SC"/>
                <a:ea typeface="PingFang SC"/>
                <a:cs typeface="PingFang SC"/>
              </a:rPr>
              <a:t>年 1 净利率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058400" y="4023360"/>
            <a:ext cx="1463040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r"/>
            <a:r>
              <a:rPr sz="1400" b="1">
                <a:solidFill>
                  <a:srgbClr val="F5C042"/>
                </a:solidFill>
                <a:latin typeface="PingFang SC"/>
                <a:ea typeface="PingFang SC"/>
                <a:cs typeface="PingFang SC"/>
              </a:rPr>
              <a:t>37.3%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29600" y="4572000"/>
            <a:ext cx="1828800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100" b="0">
                <a:solidFill>
                  <a:srgbClr val="CADCFC"/>
                </a:solidFill>
                <a:latin typeface="PingFang SC"/>
                <a:ea typeface="PingFang SC"/>
                <a:cs typeface="PingFang SC"/>
              </a:rPr>
              <a:t>日盈亏平衡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58400" y="4572000"/>
            <a:ext cx="1463040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r"/>
            <a:r>
              <a:rPr sz="1400" b="1">
                <a:solidFill>
                  <a:srgbClr val="F5C042"/>
                </a:solidFill>
                <a:latin typeface="PingFang SC"/>
                <a:ea typeface="PingFang SC"/>
                <a:cs typeface="PingFang SC"/>
              </a:rPr>
              <a:t>14.6 单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600" y="5120640"/>
            <a:ext cx="1828800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100" b="0">
                <a:solidFill>
                  <a:srgbClr val="CADCFC"/>
                </a:solidFill>
                <a:latin typeface="PingFang SC"/>
                <a:ea typeface="PingFang SC"/>
                <a:cs typeface="PingFang SC"/>
              </a:rPr>
              <a:t>当前假设日单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058400" y="5120640"/>
            <a:ext cx="1463040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r"/>
            <a:r>
              <a:rPr sz="1400" b="1">
                <a:solidFill>
                  <a:srgbClr val="F5C042"/>
                </a:solidFill>
                <a:latin typeface="PingFang SC"/>
                <a:ea typeface="PingFang SC"/>
                <a:cs typeface="PingFang SC"/>
              </a:rPr>
              <a:t>50 单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229600" y="5669280"/>
            <a:ext cx="1828800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100" b="0">
                <a:solidFill>
                  <a:srgbClr val="CADCFC"/>
                </a:solidFill>
                <a:latin typeface="PingFang SC"/>
                <a:ea typeface="PingFang SC"/>
                <a:cs typeface="PingFang SC"/>
              </a:rPr>
              <a:t>安全边际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058400" y="5669280"/>
            <a:ext cx="1463040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r"/>
            <a:r>
              <a:rPr sz="1400" b="1">
                <a:solidFill>
                  <a:srgbClr val="F5C042"/>
                </a:solidFill>
                <a:latin typeface="PingFang SC"/>
                <a:ea typeface="PingFang SC"/>
                <a:cs typeface="PingFang SC"/>
              </a:rPr>
              <a:t>35 单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7200" y="6492240"/>
            <a:ext cx="11277295" cy="27432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r"/>
            <a:r>
              <a:rPr sz="8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长春成人用品项目 · 市场调研深度版    12/15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1277295" cy="5486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24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12 月路径图 · Phase by Phase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02920"/>
            <a:ext cx="11277295" cy="3200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200" b="0">
                <a:solidFill>
                  <a:srgbClr val="CADCFC"/>
                </a:solidFill>
                <a:latin typeface="PingFang SC"/>
                <a:ea typeface="PingFang SC"/>
                <a:cs typeface="PingFang SC"/>
              </a:rPr>
              <a:t>M1-M3 启动 · M4-M9 复制 · M10-M12 双轨外延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7200" y="1188720"/>
            <a:ext cx="3637178" cy="5029200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 w="2540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57200" y="1188720"/>
            <a:ext cx="3637178" cy="77724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0" y="1280160"/>
            <a:ext cx="3637178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20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M1-M3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645920"/>
            <a:ext cx="3637178" cy="27432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1100" b="0">
                <a:solidFill>
                  <a:srgbClr val="CADCFC"/>
                </a:solidFill>
                <a:latin typeface="PingFang SC"/>
                <a:ea typeface="PingFang SC"/>
                <a:cs typeface="PingFang SC"/>
              </a:rPr>
              <a:t>启动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2148840"/>
            <a:ext cx="3088538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14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首仓试跑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2743200"/>
            <a:ext cx="3088538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• M1: 资质 + 仓址 + 4 端入驻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3246120"/>
            <a:ext cx="3088538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• M2: 美团/饿了么开单 → 日 20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3749040"/>
            <a:ext cx="3088538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• M3: 抖音矩阵 + 包裹卡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4251960"/>
            <a:ext cx="3088538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• M3 末: 私域加粉 1500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277258" y="1188720"/>
            <a:ext cx="3637178" cy="5029200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 w="25400">
            <a:solidFill>
              <a:srgbClr val="2E60C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4277258" y="1188720"/>
            <a:ext cx="3637178" cy="777240"/>
          </a:xfrm>
          <a:prstGeom prst="rect">
            <a:avLst/>
          </a:prstGeom>
          <a:solidFill>
            <a:srgbClr val="2E6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277258" y="1280160"/>
            <a:ext cx="3637178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20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M4-M9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277258" y="1645920"/>
            <a:ext cx="3637178" cy="27432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1100" b="0">
                <a:solidFill>
                  <a:srgbClr val="CADCFC"/>
                </a:solidFill>
                <a:latin typeface="PingFang SC"/>
                <a:ea typeface="PingFang SC"/>
                <a:cs typeface="PingFang SC"/>
              </a:rPr>
              <a:t>复制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51578" y="2148840"/>
            <a:ext cx="3088538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14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第 2-3 仓 + 抖音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51578" y="2743200"/>
            <a:ext cx="3088538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• M4: 月 GMV 8 万；第 2 仓签约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51578" y="3246120"/>
            <a:ext cx="3088538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• M5-M6: 双仓联动；月 GMV 18 万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51578" y="3749040"/>
            <a:ext cx="3088538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• M7: 抖音稳定 3 场/周；25 万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51578" y="4251960"/>
            <a:ext cx="3088538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• M8-M9: 第 3 仓 + 小程序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8097316" y="1188720"/>
            <a:ext cx="3637178" cy="5029200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 w="25400">
            <a:solidFill>
              <a:srgbClr val="F5C04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8097316" y="1188720"/>
            <a:ext cx="3637178" cy="777240"/>
          </a:xfrm>
          <a:prstGeom prst="rect">
            <a:avLst/>
          </a:prstGeom>
          <a:solidFill>
            <a:srgbClr val="F5C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097316" y="1280160"/>
            <a:ext cx="3637178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20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M10-M12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097316" y="1645920"/>
            <a:ext cx="3637178" cy="27432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1100" b="0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外延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371636" y="2148840"/>
            <a:ext cx="3088538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14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B2B + 节庆 + 复盘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371636" y="2743200"/>
            <a:ext cx="3088538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• M10: 双 11/12 节庆主战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371636" y="3246120"/>
            <a:ext cx="3088538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• M11: 月 GMV 突破 45 万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371636" y="3749040"/>
            <a:ext cx="3088538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• M12: 复盘；决定外延方向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371636" y="4251960"/>
            <a:ext cx="3088538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• 外延：无人柜 / 酒店 B2B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57200" y="6492240"/>
            <a:ext cx="11277295" cy="27432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r"/>
            <a:r>
              <a:rPr sz="8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长春成人用品项目 · 市场调研深度版    13/15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1277295" cy="5486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24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风险矩阵 · 9 类风险与防御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02920"/>
            <a:ext cx="11277295" cy="3200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200" b="0">
                <a:solidFill>
                  <a:srgbClr val="CADCFC"/>
                </a:solidFill>
                <a:latin typeface="PingFang SC"/>
                <a:ea typeface="PingFang SC"/>
                <a:cs typeface="PingFang SC"/>
              </a:rPr>
              <a:t>类目政策 · 物流透出 · 假货 · 复购 · 价格战 · 季节 · 备案 · 治安 · 隐私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188720"/>
            <a:ext cx="256032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188720"/>
            <a:ext cx="2560320" cy="50292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风险</a:t>
            </a:r>
          </a:p>
        </p:txBody>
      </p:sp>
      <p:sp>
        <p:nvSpPr>
          <p:cNvPr id="8" name="Rectangle 7"/>
          <p:cNvSpPr/>
          <p:nvPr/>
        </p:nvSpPr>
        <p:spPr>
          <a:xfrm>
            <a:off x="3017520" y="1188720"/>
            <a:ext cx="109728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017520" y="1188720"/>
            <a:ext cx="1097280" cy="50292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概率</a:t>
            </a:r>
          </a:p>
        </p:txBody>
      </p:sp>
      <p:sp>
        <p:nvSpPr>
          <p:cNvPr id="10" name="Rectangle 9"/>
          <p:cNvSpPr/>
          <p:nvPr/>
        </p:nvSpPr>
        <p:spPr>
          <a:xfrm>
            <a:off x="4114800" y="1188720"/>
            <a:ext cx="109728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114800" y="1188720"/>
            <a:ext cx="1097280" cy="50292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影响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212080" y="1188720"/>
            <a:ext cx="640080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212080" y="1188720"/>
            <a:ext cx="6400800" cy="50292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防御措施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1691640"/>
            <a:ext cx="11155680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" y="1691640"/>
            <a:ext cx="237744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r>
              <a:rPr sz="10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类目政策收紧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108960" y="1691640"/>
            <a:ext cx="91440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000" b="1">
                <a:solidFill>
                  <a:srgbClr val="F5C042"/>
                </a:solidFill>
                <a:latin typeface="PingFang SC"/>
                <a:ea typeface="PingFang SC"/>
                <a:cs typeface="PingFang SC"/>
              </a:rPr>
              <a:t>中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206240" y="1691640"/>
            <a:ext cx="91440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000" b="1">
                <a:solidFill>
                  <a:srgbClr val="F5C042"/>
                </a:solidFill>
                <a:latin typeface="PingFang SC"/>
                <a:ea typeface="PingFang SC"/>
                <a:cs typeface="PingFang SC"/>
              </a:rPr>
              <a:t>大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03520" y="1691640"/>
            <a:ext cx="621792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r>
              <a:rPr sz="10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多平台分散 + 私域兜底 + 备案合规一档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57200" y="2148840"/>
            <a:ext cx="11155680" cy="4572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48640" y="2148840"/>
            <a:ext cx="237744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r>
              <a:rPr sz="10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物流袋透出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108960" y="2148840"/>
            <a:ext cx="91440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0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低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206240" y="2148840"/>
            <a:ext cx="91440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000" b="1">
                <a:solidFill>
                  <a:srgbClr val="F5C042"/>
                </a:solidFill>
                <a:latin typeface="PingFang SC"/>
                <a:ea typeface="PingFang SC"/>
                <a:cs typeface="PingFang SC"/>
              </a:rPr>
              <a:t>中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303520" y="2148840"/>
            <a:ext cx="621792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r>
              <a:rPr sz="10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双层黑色无标识袋 + 内层防震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57200" y="2606040"/>
            <a:ext cx="11155680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548640" y="2606040"/>
            <a:ext cx="237744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r>
              <a:rPr sz="10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假货被举报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108960" y="2606040"/>
            <a:ext cx="91440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000" b="1">
                <a:solidFill>
                  <a:srgbClr val="F5C042"/>
                </a:solidFill>
                <a:latin typeface="PingFang SC"/>
                <a:ea typeface="PingFang SC"/>
                <a:cs typeface="PingFang SC"/>
              </a:rPr>
              <a:t>中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206240" y="2606040"/>
            <a:ext cx="91440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000" b="1">
                <a:solidFill>
                  <a:srgbClr val="F5C042"/>
                </a:solidFill>
                <a:latin typeface="PingFang SC"/>
                <a:ea typeface="PingFang SC"/>
                <a:cs typeface="PingFang SC"/>
              </a:rPr>
              <a:t>大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303520" y="2606040"/>
            <a:ext cx="621792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r>
              <a:rPr sz="10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正品报关单 + 不卖处方品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57200" y="3063240"/>
            <a:ext cx="11155680" cy="4572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548640" y="3063240"/>
            <a:ext cx="237744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r>
              <a:rPr sz="10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复购率上不去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108960" y="3063240"/>
            <a:ext cx="91440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000" b="1">
                <a:solidFill>
                  <a:srgbClr val="DC2626"/>
                </a:solidFill>
                <a:latin typeface="PingFang SC"/>
                <a:ea typeface="PingFang SC"/>
                <a:cs typeface="PingFang SC"/>
              </a:rPr>
              <a:t>高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206240" y="3063240"/>
            <a:ext cx="91440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000" b="1">
                <a:solidFill>
                  <a:srgbClr val="F5C042"/>
                </a:solidFill>
                <a:latin typeface="PingFang SC"/>
                <a:ea typeface="PingFang SC"/>
                <a:cs typeface="PingFang SC"/>
              </a:rPr>
              <a:t>中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303520" y="3063240"/>
            <a:ext cx="621792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r>
              <a:rPr sz="10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私域 + 包裹卡是唯一解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57200" y="3520440"/>
            <a:ext cx="11155680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548640" y="3520440"/>
            <a:ext cx="237744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r>
              <a:rPr sz="10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同城价格战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108960" y="3520440"/>
            <a:ext cx="91440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000" b="1">
                <a:solidFill>
                  <a:srgbClr val="F5C042"/>
                </a:solidFill>
                <a:latin typeface="PingFang SC"/>
                <a:ea typeface="PingFang SC"/>
                <a:cs typeface="PingFang SC"/>
              </a:rPr>
              <a:t>中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206240" y="3520440"/>
            <a:ext cx="91440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000" b="1">
                <a:solidFill>
                  <a:srgbClr val="F5C042"/>
                </a:solidFill>
                <a:latin typeface="PingFang SC"/>
                <a:ea typeface="PingFang SC"/>
                <a:cs typeface="PingFang SC"/>
              </a:rPr>
              <a:t>中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303520" y="3520440"/>
            <a:ext cx="621792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r>
              <a:rPr sz="10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差异化 SKU + 30 分钟服务</a:t>
            </a:r>
          </a:p>
        </p:txBody>
      </p:sp>
      <p:sp>
        <p:nvSpPr>
          <p:cNvPr id="39" name="Rectangle 38"/>
          <p:cNvSpPr/>
          <p:nvPr/>
        </p:nvSpPr>
        <p:spPr>
          <a:xfrm>
            <a:off x="457200" y="3977640"/>
            <a:ext cx="11155680" cy="4572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548640" y="3977640"/>
            <a:ext cx="237744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r>
              <a:rPr sz="10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季节波动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108960" y="3977640"/>
            <a:ext cx="91440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000" b="1">
                <a:solidFill>
                  <a:srgbClr val="DC2626"/>
                </a:solidFill>
                <a:latin typeface="PingFang SC"/>
                <a:ea typeface="PingFang SC"/>
                <a:cs typeface="PingFang SC"/>
              </a:rPr>
              <a:t>高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206240" y="3977640"/>
            <a:ext cx="91440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000" b="1">
                <a:solidFill>
                  <a:srgbClr val="F5C042"/>
                </a:solidFill>
                <a:latin typeface="PingFang SC"/>
                <a:ea typeface="PingFang SC"/>
                <a:cs typeface="PingFang SC"/>
              </a:rPr>
              <a:t>中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303520" y="3977640"/>
            <a:ext cx="621792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r>
              <a:rPr sz="10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寒暑假调结构 + 多酒店 SKU</a:t>
            </a:r>
          </a:p>
        </p:txBody>
      </p:sp>
      <p:sp>
        <p:nvSpPr>
          <p:cNvPr id="44" name="Rectangle 43"/>
          <p:cNvSpPr/>
          <p:nvPr/>
        </p:nvSpPr>
        <p:spPr>
          <a:xfrm>
            <a:off x="457200" y="4434840"/>
            <a:ext cx="11155680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548640" y="4434840"/>
            <a:ext cx="237744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r>
              <a:rPr sz="10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二类备案撤销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108960" y="4434840"/>
            <a:ext cx="91440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0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低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206240" y="4434840"/>
            <a:ext cx="91440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000" b="1">
                <a:solidFill>
                  <a:srgbClr val="DC2626"/>
                </a:solidFill>
                <a:latin typeface="PingFang SC"/>
                <a:ea typeface="PingFang SC"/>
                <a:cs typeface="PingFang SC"/>
              </a:rPr>
              <a:t>极大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303520" y="4434840"/>
            <a:ext cx="621792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r>
              <a:rPr sz="10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严守仓库管理 + 进销存档案完整</a:t>
            </a:r>
          </a:p>
        </p:txBody>
      </p:sp>
      <p:sp>
        <p:nvSpPr>
          <p:cNvPr id="49" name="Rectangle 48"/>
          <p:cNvSpPr/>
          <p:nvPr/>
        </p:nvSpPr>
        <p:spPr>
          <a:xfrm>
            <a:off x="457200" y="4892040"/>
            <a:ext cx="11155680" cy="4572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548640" y="4892040"/>
            <a:ext cx="237744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r>
              <a:rPr sz="10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治安/敲诈（街边）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108960" y="4892040"/>
            <a:ext cx="91440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000" b="1">
                <a:solidFill>
                  <a:srgbClr val="F5C042"/>
                </a:solidFill>
                <a:latin typeface="PingFang SC"/>
                <a:ea typeface="PingFang SC"/>
                <a:cs typeface="PingFang SC"/>
              </a:rPr>
              <a:t>中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206240" y="4892040"/>
            <a:ext cx="91440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000" b="1">
                <a:solidFill>
                  <a:srgbClr val="F5C042"/>
                </a:solidFill>
                <a:latin typeface="PingFang SC"/>
                <a:ea typeface="PingFang SC"/>
                <a:cs typeface="PingFang SC"/>
              </a:rPr>
              <a:t>中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303520" y="4892040"/>
            <a:ext cx="621792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r>
              <a:rPr sz="10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路径 1 几乎规避</a:t>
            </a:r>
          </a:p>
        </p:txBody>
      </p:sp>
      <p:sp>
        <p:nvSpPr>
          <p:cNvPr id="54" name="Rectangle 53"/>
          <p:cNvSpPr/>
          <p:nvPr/>
        </p:nvSpPr>
        <p:spPr>
          <a:xfrm>
            <a:off x="457200" y="5349240"/>
            <a:ext cx="11155680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548640" y="5349240"/>
            <a:ext cx="237744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r>
              <a:rPr sz="10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员工泄密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3108960" y="5349240"/>
            <a:ext cx="91440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0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低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206240" y="5349240"/>
            <a:ext cx="91440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000" b="1">
                <a:solidFill>
                  <a:srgbClr val="F5C042"/>
                </a:solidFill>
                <a:latin typeface="PingFang SC"/>
                <a:ea typeface="PingFang SC"/>
                <a:cs typeface="PingFang SC"/>
              </a:rPr>
              <a:t>大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5303520" y="5349240"/>
            <a:ext cx="621792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r>
              <a:rPr sz="10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订单不留实名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457200" y="6492240"/>
            <a:ext cx="11277295" cy="27432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r"/>
            <a:r>
              <a:rPr sz="8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长春成人用品项目 · 市场调研深度版    14/15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828800"/>
            <a:ext cx="12191695" cy="36576"/>
          </a:xfrm>
          <a:prstGeom prst="rect">
            <a:avLst/>
          </a:prstGeom>
          <a:solidFill>
            <a:srgbClr val="F5C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640080"/>
            <a:ext cx="10728655" cy="5486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2000" b="0">
                <a:solidFill>
                  <a:srgbClr val="CADCFC"/>
                </a:solidFill>
                <a:latin typeface="PingFang SC"/>
                <a:ea typeface="PingFang SC"/>
                <a:cs typeface="PingFang SC"/>
              </a:rPr>
              <a:t>Conclusion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194560"/>
            <a:ext cx="10728655" cy="12801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44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三仓打地基 · 一年净利百万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566160"/>
            <a:ext cx="10728655" cy="5486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800" b="0">
                <a:solidFill>
                  <a:srgbClr val="CADCFC"/>
                </a:solidFill>
                <a:latin typeface="PingFang SC"/>
                <a:ea typeface="PingFang SC"/>
                <a:cs typeface="PingFang SC"/>
              </a:rPr>
              <a:t>净月 / 桂林路 / 重庆路 — 路径 1 全渠道 — 抖音 + 私域 — 6 月区域 #1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4572000"/>
            <a:ext cx="2636443" cy="1463040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 w="12700">
            <a:solidFill>
              <a:srgbClr val="F5C04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822960" y="4709160"/>
            <a:ext cx="548640" cy="548640"/>
          </a:xfrm>
          <a:prstGeom prst="ellipse">
            <a:avLst/>
          </a:prstGeom>
          <a:solidFill>
            <a:srgbClr val="F5C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8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08760" y="4800600"/>
            <a:ext cx="1630603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4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Week 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5440680"/>
            <a:ext cx="2362123" cy="5486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办理二类医疗器械经营备案（5-15 工作日）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367963" y="4572000"/>
            <a:ext cx="2636443" cy="1463040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 w="12700">
            <a:solidFill>
              <a:srgbClr val="F5C04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3642283" y="4709160"/>
            <a:ext cx="548640" cy="548640"/>
          </a:xfrm>
          <a:prstGeom prst="ellipse">
            <a:avLst/>
          </a:prstGeom>
          <a:solidFill>
            <a:srgbClr val="F5C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8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28083" y="4800600"/>
            <a:ext cx="1630603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4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Week 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50843" y="5440680"/>
            <a:ext cx="2362123" cy="5486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桂林路 + 净月踩盘 → 选定首仓地址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187287" y="4572000"/>
            <a:ext cx="2636443" cy="1463040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 w="12700">
            <a:solidFill>
              <a:srgbClr val="F5C04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6461607" y="4709160"/>
            <a:ext cx="548640" cy="548640"/>
          </a:xfrm>
          <a:prstGeom prst="ellipse">
            <a:avLst/>
          </a:prstGeom>
          <a:solidFill>
            <a:srgbClr val="F5C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8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147407" y="4800600"/>
            <a:ext cx="1630603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4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Month 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70167" y="5440680"/>
            <a:ext cx="2362123" cy="5486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美团 / 饿 / 京到 / 抖音 / 拼 五端入驻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006611" y="4572000"/>
            <a:ext cx="2636443" cy="1463040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 w="12700">
            <a:solidFill>
              <a:srgbClr val="F5C04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9280931" y="4709160"/>
            <a:ext cx="548640" cy="548640"/>
          </a:xfrm>
          <a:prstGeom prst="ellipse">
            <a:avLst/>
          </a:prstGeom>
          <a:solidFill>
            <a:srgbClr val="F5C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8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966731" y="4800600"/>
            <a:ext cx="1630603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4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Month 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89491" y="5440680"/>
            <a:ext cx="2362123" cy="5486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首单破日 30、私域加粉 1500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31520" y="6400800"/>
            <a:ext cx="10728655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1100" b="0">
                <a:solidFill>
                  <a:srgbClr val="CBD5E1"/>
                </a:solidFill>
                <a:latin typeface="PingFang SC"/>
                <a:ea typeface="PingFang SC"/>
                <a:cs typeface="PingFang SC"/>
              </a:rPr>
              <a:t>随附：深度报告 .pdf · 30 处选址清单 .md · 财务模型 .xlsx · 合规模板 .docx ×2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1277295" cy="5486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24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Executive Snapshot 速览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02920"/>
            <a:ext cx="11277295" cy="3200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200" b="0">
                <a:solidFill>
                  <a:srgbClr val="CADCFC"/>
                </a:solidFill>
                <a:latin typeface="PingFang SC"/>
                <a:ea typeface="PingFang SC"/>
                <a:cs typeface="PingFang SC"/>
              </a:rPr>
              <a:t>一页讲清：市场体量、长春机会、首选路径、12 月目标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95147" y="1280160"/>
            <a:ext cx="2697480" cy="2377440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95147" y="1280160"/>
            <a:ext cx="2697480" cy="137160"/>
          </a:xfrm>
          <a:prstGeom prst="rect">
            <a:avLst/>
          </a:prstGeom>
          <a:solidFill>
            <a:srgbClr val="F5C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95147" y="1600200"/>
            <a:ext cx="269748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12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市场容量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5147" y="2057400"/>
            <a:ext cx="2697480" cy="73152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22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≈ 8-10 亿/年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8027" y="2834640"/>
            <a:ext cx="2331720" cy="73152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全国 2081 亿（2025E）按长春人口/消费力折算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329787" y="1280160"/>
            <a:ext cx="2697480" cy="2377440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329787" y="1280160"/>
            <a:ext cx="2697480" cy="137160"/>
          </a:xfrm>
          <a:prstGeom prst="rect">
            <a:avLst/>
          </a:prstGeom>
          <a:solidFill>
            <a:srgbClr val="2E6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329787" y="1600200"/>
            <a:ext cx="269748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12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首选路径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29787" y="2057400"/>
            <a:ext cx="2697480" cy="73152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22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路径 1 · 闪电仓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12667" y="2834640"/>
            <a:ext cx="2331720" cy="73152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美团 + 抖音 + 私域；启动 9 万 / 回本 6 月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164427" y="1280160"/>
            <a:ext cx="2697480" cy="2377440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164427" y="1280160"/>
            <a:ext cx="2697480" cy="137160"/>
          </a:xfrm>
          <a:prstGeom prst="rect">
            <a:avLst/>
          </a:prstGeom>
          <a:solidFill>
            <a:srgbClr val="16A3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164427" y="1600200"/>
            <a:ext cx="269748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12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净月红利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164427" y="2057400"/>
            <a:ext cx="2697480" cy="73152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22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20 万师生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47307" y="2834640"/>
            <a:ext cx="2331720" cy="73152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占长春 42.7%、吉林 36.3%；竞品稀疏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8999067" y="1280160"/>
            <a:ext cx="2697480" cy="2377440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8999067" y="1280160"/>
            <a:ext cx="2697480" cy="137160"/>
          </a:xfrm>
          <a:prstGeom prst="rect">
            <a:avLst/>
          </a:prstGeom>
          <a:solidFill>
            <a:srgbClr val="DC262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999067" y="1600200"/>
            <a:ext cx="269748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12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12 月目标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999067" y="2057400"/>
            <a:ext cx="2697480" cy="73152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22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月 GMV 50 万+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181947" y="2834640"/>
            <a:ext cx="2331720" cy="73152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净利率 28%、年净利 188 万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457200" y="4023360"/>
            <a:ext cx="11277295" cy="2103120"/>
          </a:xfrm>
          <a:prstGeom prst="roundRect">
            <a:avLst>
              <a:gd name="adj" fmla="val 1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31520" y="4206240"/>
            <a:ext cx="10728655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400" b="1">
                <a:solidFill>
                  <a:srgbClr val="F5C042"/>
                </a:solidFill>
                <a:latin typeface="PingFang SC"/>
                <a:ea typeface="PingFang SC"/>
                <a:cs typeface="PingFang SC"/>
              </a:rPr>
              <a:t>关键判断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31520" y="4617720"/>
            <a:ext cx="10728655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200" b="0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· 美团成人用品订单占比 70-80%；客单价 65-100 元；复购率仅 5-7% → 私域是利润引擎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31520" y="4983480"/>
            <a:ext cx="10728655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200" b="0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· 长春 4 大商圈 + 净月大学城 + 商务酒店带 → 桂林路 / 净月 / 重庆路 三仓打地基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31520" y="5349240"/>
            <a:ext cx="10728655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200" b="0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· 二类医疗器械备案 5-15 工作日（吉林省政务服务中心 B1 层 1-8 号窗口）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31520" y="5715000"/>
            <a:ext cx="10728655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200" b="0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· 风险：类目政策收紧 / 包装透出；防御：多平台 + 私域 + 双层无标识袋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57200" y="6492240"/>
            <a:ext cx="11277295" cy="27432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r"/>
            <a:r>
              <a:rPr sz="8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长春成人用品项目 · 市场调研深度版    2/15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1277295" cy="5486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24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市场规模 · 千亿赛道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02920"/>
            <a:ext cx="11277295" cy="3200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200" b="0">
                <a:solidFill>
                  <a:srgbClr val="CADCFC"/>
                </a:solidFill>
                <a:latin typeface="PingFang SC"/>
                <a:ea typeface="PingFang SC"/>
                <a:cs typeface="PingFang SC"/>
              </a:rPr>
              <a:t>全国 1794 亿 → 2081 亿（2025E）；线上占 65%；女用器具 + 内衣双驱动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48640" y="1188720"/>
            <a:ext cx="2697480" cy="1463040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325880"/>
            <a:ext cx="2697480" cy="5486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32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2,081 亿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1874520"/>
            <a:ext cx="269748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1300" b="1">
                <a:solidFill>
                  <a:srgbClr val="2E60C8"/>
                </a:solidFill>
                <a:latin typeface="PingFang SC"/>
                <a:ea typeface="PingFang SC"/>
                <a:cs typeface="PingFang SC"/>
              </a:rPr>
              <a:t>2025E 全国规模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2240280"/>
            <a:ext cx="269748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10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艾媒咨询 2024-2025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383280" y="1188720"/>
            <a:ext cx="2697480" cy="1463040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383280" y="1325880"/>
            <a:ext cx="2697480" cy="5486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32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65%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383280" y="1874520"/>
            <a:ext cx="269748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1300" b="1">
                <a:solidFill>
                  <a:srgbClr val="2E60C8"/>
                </a:solidFill>
                <a:latin typeface="PingFang SC"/>
                <a:ea typeface="PingFang SC"/>
                <a:cs typeface="PingFang SC"/>
              </a:rPr>
              <a:t>线上占比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383280" y="2240280"/>
            <a:ext cx="269748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10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电商+即时零售合计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217920" y="1188720"/>
            <a:ext cx="2697480" cy="1463040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217920" y="1325880"/>
            <a:ext cx="2697480" cy="5486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32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70-80%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17920" y="1874520"/>
            <a:ext cx="269748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1300" b="1">
                <a:solidFill>
                  <a:srgbClr val="2E60C8"/>
                </a:solidFill>
                <a:latin typeface="PingFang SC"/>
                <a:ea typeface="PingFang SC"/>
                <a:cs typeface="PingFang SC"/>
              </a:rPr>
              <a:t>美团份额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17920" y="2240280"/>
            <a:ext cx="269748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10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即时零售单量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9052560" y="1188720"/>
            <a:ext cx="2697480" cy="1463040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052560" y="1325880"/>
            <a:ext cx="2697480" cy="5486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32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47%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052560" y="1874520"/>
            <a:ext cx="269748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1300" b="1">
                <a:solidFill>
                  <a:srgbClr val="2E60C8"/>
                </a:solidFill>
                <a:latin typeface="PingFang SC"/>
                <a:ea typeface="PingFang SC"/>
                <a:cs typeface="PingFang SC"/>
              </a:rPr>
              <a:t>千禧主力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052560" y="2240280"/>
            <a:ext cx="269748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10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+ Z 世代 39%</a:t>
            </a:r>
          </a:p>
        </p:txBody>
      </p:sp>
      <p:graphicFrame>
        <p:nvGraphicFramePr>
          <p:cNvPr id="22" name="Chart 21"/>
          <p:cNvGraphicFramePr>
            <a:graphicFrameLocks noGrp="1"/>
          </p:cNvGraphicFramePr>
          <p:nvPr/>
        </p:nvGraphicFramePr>
        <p:xfrm>
          <a:off x="548640" y="2926080"/>
          <a:ext cx="5029200" cy="347472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23" name="Rounded Rectangle 22"/>
          <p:cNvSpPr/>
          <p:nvPr/>
        </p:nvSpPr>
        <p:spPr>
          <a:xfrm>
            <a:off x="5943600" y="2926080"/>
            <a:ext cx="5760720" cy="3474720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126480" y="3017520"/>
            <a:ext cx="5486400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5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市场结构关键洞察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126480" y="3520440"/>
            <a:ext cx="548640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2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• 女用器具增速最快（吮吸/震动），驱动客单价上行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126480" y="3931920"/>
            <a:ext cx="548640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2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• 情趣内衣高毛利（70-90%），北方大码 SKU 上升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126480" y="4343400"/>
            <a:ext cx="548640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2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• SM 类南方占订单 30%（北方仍 10%），有切入空间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126480" y="4754880"/>
            <a:ext cx="548640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2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• 处方壮阳 / 伟哥禁售；延时喷剂需药监批文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126480" y="5166360"/>
            <a:ext cx="548640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2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• 礼盒在 520/七夕/双 11 占 GMV 30%+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57200" y="6492240"/>
            <a:ext cx="11277295" cy="27432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r"/>
            <a:r>
              <a:rPr sz="8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长春成人用品项目 · 市场调研深度版    3/15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1277295" cy="5486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24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长春消费力热力 · 行政区层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02920"/>
            <a:ext cx="11277295" cy="3200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200" b="0">
                <a:solidFill>
                  <a:srgbClr val="CADCFC"/>
                </a:solidFill>
                <a:latin typeface="PingFang SC"/>
                <a:ea typeface="PingFang SC"/>
                <a:cs typeface="PingFang SC"/>
              </a:rPr>
              <a:t>总人口 908.5 万 · 城镇化 68.4% · 净月高新区 20 万师生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548640" y="1097280"/>
          <a:ext cx="6400800" cy="50292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ounded Rectangle 6"/>
          <p:cNvSpPr/>
          <p:nvPr/>
        </p:nvSpPr>
        <p:spPr>
          <a:xfrm>
            <a:off x="7223760" y="1097280"/>
            <a:ext cx="4572000" cy="5029200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60920" y="1188720"/>
            <a:ext cx="429768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4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🟥 重点首选区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60920" y="1554480"/>
            <a:ext cx="429768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2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朝阳 · 南关 · 净月 · 高新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60920" y="2011680"/>
            <a:ext cx="429768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4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🟧 中等可补点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60920" y="2377440"/>
            <a:ext cx="429768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2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宽城 · 二道 · 汽开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60920" y="2834640"/>
            <a:ext cx="429768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4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🟩 暂缓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60920" y="3200400"/>
            <a:ext cx="429768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2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绿园 · 九台 · 远郊县域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60920" y="3749039"/>
            <a:ext cx="4297680" cy="18288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360920" y="3886200"/>
            <a:ext cx="429768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400" b="1">
                <a:solidFill>
                  <a:srgbClr val="F5C042"/>
                </a:solidFill>
                <a:latin typeface="PingFang SC"/>
                <a:ea typeface="PingFang SC"/>
                <a:cs typeface="PingFang SC"/>
              </a:rPr>
              <a:t>净月高新区独家洞察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60920" y="4251960"/>
            <a:ext cx="429768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• 15 所高校 · 20 万师生（占全市 42.7%）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60920" y="4617720"/>
            <a:ext cx="429768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• 吉大、东师、长春理工等核心校区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360920" y="4983480"/>
            <a:ext cx="429768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• 长春财经学院 1.2 万 + 东师净月 7200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60920" y="5349240"/>
            <a:ext cx="429768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• 闪电仓竞品稀疏 · 6 月可拿区域 #1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6492240"/>
            <a:ext cx="11277295" cy="27432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r"/>
            <a:r>
              <a:rPr sz="8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长春成人用品项目 · 市场调研深度版    4/15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1277295" cy="5486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24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商圈热力 · 9 大节点排序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02920"/>
            <a:ext cx="11277295" cy="3200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200" b="0">
                <a:solidFill>
                  <a:srgbClr val="CADCFC"/>
                </a:solidFill>
                <a:latin typeface="PingFang SC"/>
                <a:ea typeface="PingFang SC"/>
                <a:cs typeface="PingFang SC"/>
              </a:rPr>
              <a:t>桂林路 · 净月 · 重庆路 = 路径 1 三仓基础布局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188720"/>
            <a:ext cx="2011680" cy="4572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201168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商圈</a:t>
            </a:r>
          </a:p>
        </p:txBody>
      </p:sp>
      <p:sp>
        <p:nvSpPr>
          <p:cNvPr id="8" name="Rectangle 7"/>
          <p:cNvSpPr/>
          <p:nvPr/>
        </p:nvSpPr>
        <p:spPr>
          <a:xfrm>
            <a:off x="2560320" y="1188720"/>
            <a:ext cx="3017520" cy="4572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560320" y="1188720"/>
            <a:ext cx="301752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客流性质</a:t>
            </a:r>
          </a:p>
        </p:txBody>
      </p:sp>
      <p:sp>
        <p:nvSpPr>
          <p:cNvPr id="10" name="Rectangle 9"/>
          <p:cNvSpPr/>
          <p:nvPr/>
        </p:nvSpPr>
        <p:spPr>
          <a:xfrm>
            <a:off x="5577840" y="1188720"/>
            <a:ext cx="1280160" cy="4572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577840" y="1188720"/>
            <a:ext cx="128016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酒店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858000" y="1188720"/>
            <a:ext cx="1280160" cy="4572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858000" y="1188720"/>
            <a:ext cx="128016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高校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138160" y="1188720"/>
            <a:ext cx="1280160" cy="4572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138160" y="1188720"/>
            <a:ext cx="128016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夜场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418320" y="1188720"/>
            <a:ext cx="2194560" cy="4572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418320" y="1188720"/>
            <a:ext cx="219456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热度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48640" y="1645920"/>
            <a:ext cx="11064240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48640" y="1645920"/>
            <a:ext cx="201168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桂林路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560320" y="1645920"/>
            <a:ext cx="301752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高校 + 夜经济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577840" y="1645920"/>
            <a:ext cx="128016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中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858000" y="1645920"/>
            <a:ext cx="128016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高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138160" y="1645920"/>
            <a:ext cx="128016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高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418320" y="1645920"/>
            <a:ext cx="219456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1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🟥🟥🟥🟥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8640" y="2103120"/>
            <a:ext cx="11064240" cy="4572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48640" y="2103120"/>
            <a:ext cx="201168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净月大学城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560320" y="2103120"/>
            <a:ext cx="301752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20 万师生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577840" y="2103120"/>
            <a:ext cx="128016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中低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858000" y="2103120"/>
            <a:ext cx="128016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极高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138160" y="2103120"/>
            <a:ext cx="128016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中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418320" y="2103120"/>
            <a:ext cx="219456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1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🟥🟥🟥🟥🟥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48640" y="2560320"/>
            <a:ext cx="11064240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548640" y="2560320"/>
            <a:ext cx="201168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重庆路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560320" y="2560320"/>
            <a:ext cx="301752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王牌金街 + 商务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577840" y="2560320"/>
            <a:ext cx="128016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高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858000" y="2560320"/>
            <a:ext cx="128016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中低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138160" y="2560320"/>
            <a:ext cx="128016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中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418320" y="2560320"/>
            <a:ext cx="219456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1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🟥🟥🟥🟥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48640" y="3017520"/>
            <a:ext cx="11064240" cy="4572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548640" y="3017520"/>
            <a:ext cx="201168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万象城南区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560320" y="3017520"/>
            <a:ext cx="301752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中产新住区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577840" y="3017520"/>
            <a:ext cx="128016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中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858000" y="3017520"/>
            <a:ext cx="128016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中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8138160" y="3017520"/>
            <a:ext cx="128016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中低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9418320" y="3017520"/>
            <a:ext cx="219456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1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🟥🟥🟥</a:t>
            </a:r>
          </a:p>
        </p:txBody>
      </p:sp>
      <p:sp>
        <p:nvSpPr>
          <p:cNvPr id="46" name="Rectangle 45"/>
          <p:cNvSpPr/>
          <p:nvPr/>
        </p:nvSpPr>
        <p:spPr>
          <a:xfrm>
            <a:off x="548640" y="3474720"/>
            <a:ext cx="11064240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548640" y="3474720"/>
            <a:ext cx="201168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红旗街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560320" y="3474720"/>
            <a:ext cx="301752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网红打卡 + 家庭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577840" y="3474720"/>
            <a:ext cx="128016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中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858000" y="3474720"/>
            <a:ext cx="128016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中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8138160" y="3474720"/>
            <a:ext cx="128016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中低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9418320" y="3474720"/>
            <a:ext cx="219456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1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🟥🟥🟥</a:t>
            </a:r>
          </a:p>
        </p:txBody>
      </p:sp>
      <p:sp>
        <p:nvSpPr>
          <p:cNvPr id="53" name="Rectangle 52"/>
          <p:cNvSpPr/>
          <p:nvPr/>
        </p:nvSpPr>
        <p:spPr>
          <a:xfrm>
            <a:off x="548640" y="3931920"/>
            <a:ext cx="11064240" cy="4572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548640" y="3931920"/>
            <a:ext cx="201168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会展中心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2560320" y="3931920"/>
            <a:ext cx="301752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商务会展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5577840" y="3931920"/>
            <a:ext cx="128016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高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6858000" y="3931920"/>
            <a:ext cx="128016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中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8138160" y="3931920"/>
            <a:ext cx="128016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中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9418320" y="3931920"/>
            <a:ext cx="219456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1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🟥🟥🟥</a:t>
            </a:r>
          </a:p>
        </p:txBody>
      </p:sp>
      <p:sp>
        <p:nvSpPr>
          <p:cNvPr id="60" name="Rectangle 59"/>
          <p:cNvSpPr/>
          <p:nvPr/>
        </p:nvSpPr>
        <p:spPr>
          <a:xfrm>
            <a:off x="548640" y="4389120"/>
            <a:ext cx="11064240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548640" y="4389120"/>
            <a:ext cx="201168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欧亚卖场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2560320" y="4389120"/>
            <a:ext cx="301752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单体超大型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5577840" y="4389120"/>
            <a:ext cx="128016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中低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6858000" y="4389120"/>
            <a:ext cx="128016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中低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8138160" y="4389120"/>
            <a:ext cx="128016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低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9418320" y="4389120"/>
            <a:ext cx="219456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1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🟧🟧</a:t>
            </a:r>
          </a:p>
        </p:txBody>
      </p:sp>
      <p:sp>
        <p:nvSpPr>
          <p:cNvPr id="67" name="Rectangle 66"/>
          <p:cNvSpPr/>
          <p:nvPr/>
        </p:nvSpPr>
        <p:spPr>
          <a:xfrm>
            <a:off x="548640" y="4846320"/>
            <a:ext cx="11064240" cy="4572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TextBox 67"/>
          <p:cNvSpPr txBox="1"/>
          <p:nvPr/>
        </p:nvSpPr>
        <p:spPr>
          <a:xfrm>
            <a:off x="548640" y="4846320"/>
            <a:ext cx="201168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一汽厂区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2560320" y="4846320"/>
            <a:ext cx="301752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蓝白领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577840" y="4846320"/>
            <a:ext cx="128016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中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6858000" y="4846320"/>
            <a:ext cx="128016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中低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8138160" y="4846320"/>
            <a:ext cx="128016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中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9418320" y="4846320"/>
            <a:ext cx="219456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1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🟥🟥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48640" y="5303520"/>
            <a:ext cx="11064240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TextBox 74"/>
          <p:cNvSpPr txBox="1"/>
          <p:nvPr/>
        </p:nvSpPr>
        <p:spPr>
          <a:xfrm>
            <a:off x="548640" y="5303520"/>
            <a:ext cx="201168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长春站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2560320" y="5303520"/>
            <a:ext cx="301752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流动客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577840" y="5303520"/>
            <a:ext cx="128016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高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858000" y="5303520"/>
            <a:ext cx="128016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中低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8138160" y="5303520"/>
            <a:ext cx="128016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中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9418320" y="5303520"/>
            <a:ext cx="219456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1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🟥🟥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457200" y="6492240"/>
            <a:ext cx="11277295" cy="27432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r"/>
            <a:r>
              <a:rPr sz="8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长春成人用品项目 · 市场调研深度版    5/15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1277295" cy="5486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24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订单时段密度 · 24h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02920"/>
            <a:ext cx="11277295" cy="3200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200" b="0">
                <a:solidFill>
                  <a:srgbClr val="CADCFC"/>
                </a:solidFill>
                <a:latin typeface="PingFang SC"/>
                <a:ea typeface="PingFang SC"/>
                <a:cs typeface="PingFang SC"/>
              </a:rPr>
              <a:t>主峰 21:00-02:00 占 45-55% · 次峰 14:00-16:00 占 20%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548640" y="1188720"/>
          <a:ext cx="7315200" cy="50292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ounded Rectangle 6"/>
          <p:cNvSpPr/>
          <p:nvPr/>
        </p:nvSpPr>
        <p:spPr>
          <a:xfrm>
            <a:off x="8229600" y="1188720"/>
            <a:ext cx="3474720" cy="5029200"/>
          </a:xfrm>
          <a:prstGeom prst="roundRect">
            <a:avLst>
              <a:gd name="adj" fmla="val 12000"/>
            </a:avLst>
          </a:prstGeom>
          <a:solidFill>
            <a:srgbClr val="1E2761"/>
          </a:solidFill>
          <a:ln w="1270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80" y="1325880"/>
            <a:ext cx="3200400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600" b="1">
                <a:solidFill>
                  <a:srgbClr val="F5C042"/>
                </a:solidFill>
                <a:latin typeface="PingFang SC"/>
                <a:ea typeface="PingFang SC"/>
                <a:cs typeface="PingFang SC"/>
              </a:rPr>
              <a:t>运营含义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412480" y="1828800"/>
            <a:ext cx="320040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300" b="1">
                <a:solidFill>
                  <a:srgbClr val="CADCFC"/>
                </a:solidFill>
                <a:latin typeface="PingFang SC"/>
                <a:ea typeface="PingFang SC"/>
                <a:cs typeface="PingFang SC"/>
              </a:rPr>
              <a:t>· 夜班双人值守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12480" y="2194560"/>
            <a:ext cx="320040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000" b="0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22:00-02:00 主峰，占 50% 单量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412480" y="2697480"/>
            <a:ext cx="320040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300" b="1">
                <a:solidFill>
                  <a:srgbClr val="CADCFC"/>
                </a:solidFill>
                <a:latin typeface="PingFang SC"/>
                <a:ea typeface="PingFang SC"/>
                <a:cs typeface="PingFang SC"/>
              </a:rPr>
              <a:t>· 骑手运力锁定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412480" y="3063240"/>
            <a:ext cx="320040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000" b="0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夜间美团运力下降，需提前预约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412480" y="3566160"/>
            <a:ext cx="320040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300" b="1">
                <a:solidFill>
                  <a:srgbClr val="CADCFC"/>
                </a:solidFill>
                <a:latin typeface="PingFang SC"/>
                <a:ea typeface="PingFang SC"/>
                <a:cs typeface="PingFang SC"/>
              </a:rPr>
              <a:t>· Top 30 SKU 预拣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412480" y="3931920"/>
            <a:ext cx="320040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000" b="0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缩短取货时间 &lt; 60 秒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412480" y="4434840"/>
            <a:ext cx="320040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300" b="1">
                <a:solidFill>
                  <a:srgbClr val="CADCFC"/>
                </a:solidFill>
                <a:latin typeface="PingFang SC"/>
                <a:ea typeface="PingFang SC"/>
                <a:cs typeface="PingFang SC"/>
              </a:rPr>
              <a:t>· 钟点房库存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412480" y="4800600"/>
            <a:ext cx="320040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000" b="0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14:00-16:00 次峰，主推迷你装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412480" y="5303520"/>
            <a:ext cx="320040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300" b="1">
                <a:solidFill>
                  <a:srgbClr val="CADCFC"/>
                </a:solidFill>
                <a:latin typeface="PingFang SC"/>
                <a:ea typeface="PingFang SC"/>
                <a:cs typeface="PingFang SC"/>
              </a:rPr>
              <a:t>· 早班轻运营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412480" y="5669280"/>
            <a:ext cx="320040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000" b="0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06:00-09:00 全日最低，仅日常补货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" y="6492240"/>
            <a:ext cx="11277295" cy="27432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r"/>
            <a:r>
              <a:rPr sz="8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长春成人用品项目 · 市场调研深度版    6/15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1277295" cy="5486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24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客群画像 · 4 象限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02920"/>
            <a:ext cx="11277295" cy="3200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200" b="0">
                <a:solidFill>
                  <a:srgbClr val="CADCFC"/>
                </a:solidFill>
                <a:latin typeface="PingFang SC"/>
                <a:ea typeface="PingFang SC"/>
                <a:cs typeface="PingFang SC"/>
              </a:rPr>
              <a:t>白领 35% · 学生 22% · 中产已婚 18% · 商务 12%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548640" y="1188720"/>
          <a:ext cx="5029200" cy="521208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309360" y="1188720"/>
            <a:ext cx="5120640" cy="3200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1100" b="1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高隐私敏感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09360" y="5897880"/>
            <a:ext cx="5120640" cy="27432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1100" b="1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低隐私敏感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806440" y="3520440"/>
            <a:ext cx="45720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900" b="1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价格
敏感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475720" y="3520440"/>
            <a:ext cx="457200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900" b="1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价格
不敏感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309360" y="1554480"/>
            <a:ext cx="2560320" cy="2148840"/>
          </a:xfrm>
          <a:prstGeom prst="rect">
            <a:avLst/>
          </a:prstGeom>
          <a:solidFill>
            <a:srgbClr val="CADCFC"/>
          </a:solidFill>
          <a:ln w="1270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0" y="1920240"/>
            <a:ext cx="2377440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15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学生 / 已婚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0" y="2560320"/>
            <a:ext cx="2377440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1100" b="0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首选无人柜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869680" y="1554480"/>
            <a:ext cx="2560320" cy="2148840"/>
          </a:xfrm>
          <a:prstGeom prst="rect">
            <a:avLst/>
          </a:prstGeom>
          <a:solidFill>
            <a:srgbClr val="F5C042"/>
          </a:solidFill>
          <a:ln w="1270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961120" y="1920240"/>
            <a:ext cx="2377440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15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商务 / 高净值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961120" y="2560320"/>
            <a:ext cx="2377440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1100" b="0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首选私域 + 次日达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309360" y="3703320"/>
            <a:ext cx="2560320" cy="2148840"/>
          </a:xfrm>
          <a:prstGeom prst="rect">
            <a:avLst/>
          </a:prstGeom>
          <a:solidFill>
            <a:srgbClr val="2E60C8"/>
          </a:solidFill>
          <a:ln w="1270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00800" y="4069080"/>
            <a:ext cx="2377440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15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情侣 / 夫妻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0" y="4709160"/>
            <a:ext cx="2377440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1100" b="0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首选即时零售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869680" y="3703320"/>
            <a:ext cx="2560320" cy="2148840"/>
          </a:xfrm>
          <a:prstGeom prst="rect">
            <a:avLst/>
          </a:prstGeom>
          <a:solidFill>
            <a:srgbClr val="334155"/>
          </a:solidFill>
          <a:ln w="1270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961120" y="4069080"/>
            <a:ext cx="2377440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15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蓝领工人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961120" y="4709160"/>
            <a:ext cx="2377440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1100" b="0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便利店 + 价格驱动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6492240"/>
            <a:ext cx="11277295" cy="27432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r"/>
            <a:r>
              <a:rPr sz="8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长春成人用品项目 · 市场调研深度版    7/15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1277295" cy="5486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24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五种模式对比 · 路径选择矩阵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02920"/>
            <a:ext cx="11277295" cy="3200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200" b="0">
                <a:solidFill>
                  <a:srgbClr val="CADCFC"/>
                </a:solidFill>
                <a:latin typeface="PingFang SC"/>
                <a:ea typeface="PingFang SC"/>
                <a:cs typeface="PingFang SC"/>
              </a:rPr>
              <a:t>路径 1 = 启动金 5-15 万 / 回本 2-6 月 / 月净利 1-5 万/仓 ★★★★★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1188720"/>
            <a:ext cx="237744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65760" y="1188720"/>
            <a:ext cx="2377440" cy="50292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模式</a:t>
            </a:r>
          </a:p>
        </p:txBody>
      </p:sp>
      <p:sp>
        <p:nvSpPr>
          <p:cNvPr id="8" name="Rectangle 7"/>
          <p:cNvSpPr/>
          <p:nvPr/>
        </p:nvSpPr>
        <p:spPr>
          <a:xfrm>
            <a:off x="2743200" y="1188720"/>
            <a:ext cx="155448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743200" y="1188720"/>
            <a:ext cx="1554480" cy="50292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启动金</a:t>
            </a:r>
          </a:p>
        </p:txBody>
      </p:sp>
      <p:sp>
        <p:nvSpPr>
          <p:cNvPr id="10" name="Rectangle 9"/>
          <p:cNvSpPr/>
          <p:nvPr/>
        </p:nvSpPr>
        <p:spPr>
          <a:xfrm>
            <a:off x="4297680" y="1188720"/>
            <a:ext cx="137160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297680" y="1188720"/>
            <a:ext cx="1371600" cy="50292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回本月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669280" y="1188720"/>
            <a:ext cx="155448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669280" y="1188720"/>
            <a:ext cx="1554480" cy="50292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月净利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223760" y="1188720"/>
            <a:ext cx="137160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223760" y="1188720"/>
            <a:ext cx="1371600" cy="50292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适配度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595360" y="1188720"/>
            <a:ext cx="320040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595360" y="1188720"/>
            <a:ext cx="3200400" cy="50292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核心难点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65760" y="1691640"/>
            <a:ext cx="11430000" cy="868680"/>
          </a:xfrm>
          <a:prstGeom prst="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11480" y="1691640"/>
            <a:ext cx="2286000" cy="8686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2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路径 1
闪电仓 + 全渠道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788920" y="1691640"/>
            <a:ext cx="1463040" cy="8686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1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5-15 万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343400" y="1691640"/>
            <a:ext cx="1280160" cy="8686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1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2-6 月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15000" y="1691640"/>
            <a:ext cx="1463040" cy="8686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1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1-5 万/仓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269480" y="1691640"/>
            <a:ext cx="1280160" cy="8686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1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★★★★★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41080" y="1691640"/>
            <a:ext cx="3108960" cy="8686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1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合规 + 选址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65760" y="2560320"/>
            <a:ext cx="11430000" cy="86868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11480" y="2560320"/>
            <a:ext cx="2286000" cy="8686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2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路径 2
24h 无人柜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788920" y="2560320"/>
            <a:ext cx="1463040" cy="8686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1.5-4 万/点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343400" y="2560320"/>
            <a:ext cx="1280160" cy="8686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3-8 月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715000" y="2560320"/>
            <a:ext cx="1463040" cy="8686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0.3-1 万/点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269480" y="2560320"/>
            <a:ext cx="1280160" cy="8686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★★★★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641080" y="2560320"/>
            <a:ext cx="3108960" cy="8686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防盗 + 补货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65760" y="3429000"/>
            <a:ext cx="11430000" cy="8686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11480" y="3429000"/>
            <a:ext cx="2286000" cy="8686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2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路径 3
街边旗舰店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788920" y="3429000"/>
            <a:ext cx="1463040" cy="8686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15-40 万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343400" y="3429000"/>
            <a:ext cx="1280160" cy="8686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8-18 月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715000" y="3429000"/>
            <a:ext cx="1463040" cy="8686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1-3 万/店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269480" y="3429000"/>
            <a:ext cx="1280160" cy="8686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★★★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641080" y="3429000"/>
            <a:ext cx="3108960" cy="8686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客流季节波动</a:t>
            </a:r>
          </a:p>
        </p:txBody>
      </p:sp>
      <p:sp>
        <p:nvSpPr>
          <p:cNvPr id="39" name="Rectangle 38"/>
          <p:cNvSpPr/>
          <p:nvPr/>
        </p:nvSpPr>
        <p:spPr>
          <a:xfrm>
            <a:off x="365760" y="4297680"/>
            <a:ext cx="11430000" cy="86868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411480" y="4297680"/>
            <a:ext cx="2286000" cy="8686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2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路径 4
店中店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788920" y="4297680"/>
            <a:ext cx="1463040" cy="8686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0.5-1.5 万/点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343400" y="4297680"/>
            <a:ext cx="1280160" cy="8686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2-4 月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715000" y="4297680"/>
            <a:ext cx="1463040" cy="8686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0.2-0.5 万/点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269480" y="4297680"/>
            <a:ext cx="1280160" cy="8686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★★★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8641080" y="4297680"/>
            <a:ext cx="3108960" cy="8686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谈点位 + 分润</a:t>
            </a:r>
          </a:p>
        </p:txBody>
      </p:sp>
      <p:sp>
        <p:nvSpPr>
          <p:cNvPr id="46" name="Rectangle 45"/>
          <p:cNvSpPr/>
          <p:nvPr/>
        </p:nvSpPr>
        <p:spPr>
          <a:xfrm>
            <a:off x="365760" y="5166360"/>
            <a:ext cx="11430000" cy="8686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411480" y="5166360"/>
            <a:ext cx="2286000" cy="8686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2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路径 5
B2B 酒店供货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788920" y="5166360"/>
            <a:ext cx="1463040" cy="8686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3-8 万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343400" y="5166360"/>
            <a:ext cx="1280160" cy="8686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6-12 月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5715000" y="5166360"/>
            <a:ext cx="1463040" cy="8686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0.5-2 万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269480" y="5166360"/>
            <a:ext cx="1280160" cy="8686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★★★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641080" y="5166360"/>
            <a:ext cx="3108960" cy="8686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/>
            <a:r>
              <a:rPr sz="11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渠道开拓慢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57200" y="6492240"/>
            <a:ext cx="11277295" cy="27432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r"/>
            <a:r>
              <a:rPr sz="8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长春成人用品项目 · 市场调研深度版    8/15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1277295" cy="5486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24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路径 1 · 闪电仓全渠道运营全景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02920"/>
            <a:ext cx="11277295" cy="32004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200" b="0">
                <a:solidFill>
                  <a:srgbClr val="CADCFC"/>
                </a:solidFill>
                <a:latin typeface="PingFang SC"/>
                <a:ea typeface="PingFang SC"/>
                <a:cs typeface="PingFang SC"/>
              </a:rPr>
              <a:t>11 子模块 · 4 端 · 80 SKU · 私域 · 12 月 Roadmap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7200" y="1280160"/>
            <a:ext cx="3454298" cy="1554480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57200" y="1280160"/>
            <a:ext cx="137160" cy="155448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463040"/>
            <a:ext cx="3088538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6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资质合规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2011680"/>
            <a:ext cx="3088538" cy="73152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2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营业执照 + 二类备案 + 平台准入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40098" y="1280160"/>
            <a:ext cx="3454298" cy="1554480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40098" y="1280160"/>
            <a:ext cx="137160" cy="1554480"/>
          </a:xfrm>
          <a:prstGeom prst="rect">
            <a:avLst/>
          </a:prstGeom>
          <a:solidFill>
            <a:srgbClr val="2E6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414418" y="1463040"/>
            <a:ext cx="3088538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6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4 端入驻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14418" y="2011680"/>
            <a:ext cx="3088538" cy="73152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2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美团 ★ + 饿了么 + 京到 + 抖音店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822996" y="1280160"/>
            <a:ext cx="3454298" cy="1554480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822996" y="1280160"/>
            <a:ext cx="137160" cy="1554480"/>
          </a:xfrm>
          <a:prstGeom prst="rect">
            <a:avLst/>
          </a:prstGeom>
          <a:solidFill>
            <a:srgbClr val="F5C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097316" y="1463040"/>
            <a:ext cx="3088538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6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80 SKU 矩阵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097316" y="2011680"/>
            <a:ext cx="3088538" cy="73152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2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流量款 + 常销 + 利润 + 形象 + 趋势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57200" y="3108960"/>
            <a:ext cx="3454298" cy="1554480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57200" y="3108960"/>
            <a:ext cx="137160" cy="155448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1520" y="3291840"/>
            <a:ext cx="3088538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6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闪电仓选址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" y="3840480"/>
            <a:ext cx="3088538" cy="73152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2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30-50㎡ · 月租 2k-5k · 3km 半径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4140098" y="3108960"/>
            <a:ext cx="3454298" cy="1554480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4140098" y="3108960"/>
            <a:ext cx="137160" cy="1554480"/>
          </a:xfrm>
          <a:prstGeom prst="rect">
            <a:avLst/>
          </a:prstGeom>
          <a:solidFill>
            <a:srgbClr val="2E6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414418" y="3291840"/>
            <a:ext cx="3088538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6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营销矩阵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414418" y="3840480"/>
            <a:ext cx="3088538" cy="73152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2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美团排名 + 抖音店播 + 小红书 + 包裹卡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7822996" y="3108960"/>
            <a:ext cx="3454298" cy="1554480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7822996" y="3108960"/>
            <a:ext cx="137160" cy="1554480"/>
          </a:xfrm>
          <a:prstGeom prst="rect">
            <a:avLst/>
          </a:prstGeom>
          <a:solidFill>
            <a:srgbClr val="F5C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8097316" y="3291840"/>
            <a:ext cx="3088538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600" b="1">
                <a:solidFill>
                  <a:srgbClr val="1E2761"/>
                </a:solidFill>
                <a:latin typeface="PingFang SC"/>
                <a:ea typeface="PingFang SC"/>
                <a:cs typeface="PingFang SC"/>
              </a:rPr>
              <a:t>私域沉淀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097316" y="3840480"/>
            <a:ext cx="3088538" cy="73152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r>
              <a:rPr sz="12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企微 + 小程序商城；客单 1.5-2x 提升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457200" y="4937760"/>
            <a:ext cx="11277295" cy="1280160"/>
          </a:xfrm>
          <a:prstGeom prst="roundRect">
            <a:avLst>
              <a:gd name="adj" fmla="val 1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57200" y="5120640"/>
            <a:ext cx="2255459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2000" b="1">
                <a:solidFill>
                  <a:srgbClr val="F5C042"/>
                </a:solidFill>
                <a:latin typeface="PingFang SC"/>
                <a:ea typeface="PingFang SC"/>
                <a:cs typeface="PingFang SC"/>
              </a:rPr>
              <a:t>80 SKU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57200" y="5669280"/>
            <a:ext cx="2255459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1200" b="0">
                <a:solidFill>
                  <a:srgbClr val="CADCFC"/>
                </a:solidFill>
                <a:latin typeface="PingFang SC"/>
                <a:ea typeface="PingFang SC"/>
                <a:cs typeface="PingFang SC"/>
              </a:rPr>
              <a:t>5 角色矩阵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712659" y="5120640"/>
            <a:ext cx="2255459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2000" b="1">
                <a:solidFill>
                  <a:srgbClr val="F5C042"/>
                </a:solidFill>
                <a:latin typeface="PingFang SC"/>
                <a:ea typeface="PingFang SC"/>
                <a:cs typeface="PingFang SC"/>
              </a:rPr>
              <a:t>65-80 元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712659" y="5669280"/>
            <a:ext cx="2255459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1200" b="0">
                <a:solidFill>
                  <a:srgbClr val="CADCFC"/>
                </a:solidFill>
                <a:latin typeface="PingFang SC"/>
                <a:ea typeface="PingFang SC"/>
                <a:cs typeface="PingFang SC"/>
              </a:rPr>
              <a:t>客单价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968118" y="5120640"/>
            <a:ext cx="2255459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2000" b="1">
                <a:solidFill>
                  <a:srgbClr val="F5C042"/>
                </a:solidFill>
                <a:latin typeface="PingFang SC"/>
                <a:ea typeface="PingFang SC"/>
                <a:cs typeface="PingFang SC"/>
              </a:rPr>
              <a:t>5-7%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968118" y="5669280"/>
            <a:ext cx="2255459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1200" b="0">
                <a:solidFill>
                  <a:srgbClr val="CADCFC"/>
                </a:solidFill>
                <a:latin typeface="PingFang SC"/>
                <a:ea typeface="PingFang SC"/>
                <a:cs typeface="PingFang SC"/>
              </a:rPr>
              <a:t>公域复购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223577" y="5120640"/>
            <a:ext cx="2255459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2000" b="1">
                <a:solidFill>
                  <a:srgbClr val="F5C042"/>
                </a:solidFill>
                <a:latin typeface="PingFang SC"/>
                <a:ea typeface="PingFang SC"/>
                <a:cs typeface="PingFang SC"/>
              </a:rPr>
              <a:t>18-25%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223577" y="5669280"/>
            <a:ext cx="2255459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1200" b="0">
                <a:solidFill>
                  <a:srgbClr val="CADCFC"/>
                </a:solidFill>
                <a:latin typeface="PingFang SC"/>
                <a:ea typeface="PingFang SC"/>
                <a:cs typeface="PingFang SC"/>
              </a:rPr>
              <a:t>私域复购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479036" y="5120640"/>
            <a:ext cx="2255459" cy="45720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2000" b="1">
                <a:solidFill>
                  <a:srgbClr val="F5C042"/>
                </a:solidFill>
                <a:latin typeface="PingFang SC"/>
                <a:ea typeface="PingFang SC"/>
                <a:cs typeface="PingFang SC"/>
              </a:rPr>
              <a:t>15% / 28% / 40%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479036" y="5669280"/>
            <a:ext cx="2255459" cy="36576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ctr"/>
            <a:r>
              <a:rPr sz="1200" b="0">
                <a:solidFill>
                  <a:srgbClr val="CADCFC"/>
                </a:solidFill>
                <a:latin typeface="PingFang SC"/>
                <a:ea typeface="PingFang SC"/>
                <a:cs typeface="PingFang SC"/>
              </a:rPr>
              <a:t>M3 / M6 / M12 净利率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57200" y="6492240"/>
            <a:ext cx="11277295" cy="274320"/>
          </a:xfrm>
          <a:prstGeom prst="rect">
            <a:avLst/>
          </a:prstGeom>
          <a:noFill/>
        </p:spPr>
        <p:txBody>
          <a:bodyPr wrap="square" lIns="45720" rIns="45720" tIns="27432" bIns="27432">
            <a:spAutoFit/>
          </a:bodyPr>
          <a:lstStyle/>
          <a:p>
            <a:pPr algn="r"/>
            <a:r>
              <a:rPr sz="800" b="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长春成人用品项目 · 市场调研深度版    9/15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